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95" r:id="rId3"/>
    <p:sldId id="257" r:id="rId4"/>
    <p:sldId id="280" r:id="rId5"/>
    <p:sldId id="272" r:id="rId6"/>
    <p:sldId id="273" r:id="rId7"/>
    <p:sldId id="291" r:id="rId8"/>
    <p:sldId id="281" r:id="rId9"/>
    <p:sldId id="258" r:id="rId10"/>
    <p:sldId id="274" r:id="rId11"/>
    <p:sldId id="275" r:id="rId12"/>
    <p:sldId id="259" r:id="rId13"/>
    <p:sldId id="268" r:id="rId14"/>
    <p:sldId id="263" r:id="rId15"/>
    <p:sldId id="264" r:id="rId16"/>
    <p:sldId id="266" r:id="rId17"/>
    <p:sldId id="276" r:id="rId18"/>
    <p:sldId id="279" r:id="rId19"/>
    <p:sldId id="277" r:id="rId20"/>
    <p:sldId id="278" r:id="rId21"/>
    <p:sldId id="292" r:id="rId22"/>
    <p:sldId id="283" r:id="rId23"/>
    <p:sldId id="285" r:id="rId24"/>
    <p:sldId id="267" r:id="rId25"/>
    <p:sldId id="269" r:id="rId26"/>
    <p:sldId id="293" r:id="rId27"/>
    <p:sldId id="284" r:id="rId28"/>
    <p:sldId id="286" r:id="rId29"/>
    <p:sldId id="287" r:id="rId30"/>
    <p:sldId id="289" r:id="rId31"/>
    <p:sldId id="288" r:id="rId32"/>
    <p:sldId id="290" r:id="rId33"/>
    <p:sldId id="29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BE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49253B-73E8-4A79-8050-893E5C83B7C5}" v="1473" dt="2023-10-09T12:38:08.897"/>
    <p1510:client id="{8569748F-C650-7F48-9077-DA0BB2907B6E}" v="2796" dt="2023-10-09T11:56:03.6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670" autoAdjust="0"/>
  </p:normalViewPr>
  <p:slideViewPr>
    <p:cSldViewPr snapToGrid="0">
      <p:cViewPr varScale="1">
        <p:scale>
          <a:sx n="50" d="100"/>
          <a:sy n="50" d="100"/>
        </p:scale>
        <p:origin x="67" y="8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LACE, Ben (NHS ENGLAND - X26)" userId="88de9cf3-72d2-400f-b723-09307523a273" providerId="ADAL" clId="{8569748F-C650-7F48-9077-DA0BB2907B6E}"/>
    <pc:docChg chg="custSel addSld modSld sldOrd">
      <pc:chgData name="WALLACE, Ben (NHS ENGLAND - X26)" userId="88de9cf3-72d2-400f-b723-09307523a273" providerId="ADAL" clId="{8569748F-C650-7F48-9077-DA0BB2907B6E}" dt="2023-10-09T11:56:03.605" v="2825" actId="20577"/>
      <pc:docMkLst>
        <pc:docMk/>
      </pc:docMkLst>
      <pc:sldChg chg="modNotesTx">
        <pc:chgData name="WALLACE, Ben (NHS ENGLAND - X26)" userId="88de9cf3-72d2-400f-b723-09307523a273" providerId="ADAL" clId="{8569748F-C650-7F48-9077-DA0BB2907B6E}" dt="2023-09-19T10:11:16.201" v="12" actId="20577"/>
        <pc:sldMkLst>
          <pc:docMk/>
          <pc:sldMk cId="1321616171" sldId="256"/>
        </pc:sldMkLst>
      </pc:sldChg>
      <pc:sldChg chg="modSp mod">
        <pc:chgData name="WALLACE, Ben (NHS ENGLAND - X26)" userId="88de9cf3-72d2-400f-b723-09307523a273" providerId="ADAL" clId="{8569748F-C650-7F48-9077-DA0BB2907B6E}" dt="2023-09-20T13:38:46.084" v="1910" actId="113"/>
        <pc:sldMkLst>
          <pc:docMk/>
          <pc:sldMk cId="545541201" sldId="257"/>
        </pc:sldMkLst>
        <pc:spChg chg="mod">
          <ac:chgData name="WALLACE, Ben (NHS ENGLAND - X26)" userId="88de9cf3-72d2-400f-b723-09307523a273" providerId="ADAL" clId="{8569748F-C650-7F48-9077-DA0BB2907B6E}" dt="2023-09-19T10:25:43.037" v="367" actId="20577"/>
          <ac:spMkLst>
            <pc:docMk/>
            <pc:sldMk cId="545541201" sldId="257"/>
            <ac:spMk id="2" creationId="{47BEB1EF-BD02-C563-3EDF-106C566CBE1D}"/>
          </ac:spMkLst>
        </pc:spChg>
        <pc:spChg chg="mod">
          <ac:chgData name="WALLACE, Ben (NHS ENGLAND - X26)" userId="88de9cf3-72d2-400f-b723-09307523a273" providerId="ADAL" clId="{8569748F-C650-7F48-9077-DA0BB2907B6E}" dt="2023-09-20T13:38:46.084" v="1910" actId="113"/>
          <ac:spMkLst>
            <pc:docMk/>
            <pc:sldMk cId="545541201" sldId="257"/>
            <ac:spMk id="3" creationId="{E71C3D6A-F619-C50A-1C43-6A4A6F25FAD2}"/>
          </ac:spMkLst>
        </pc:spChg>
      </pc:sldChg>
      <pc:sldChg chg="modSp">
        <pc:chgData name="WALLACE, Ben (NHS ENGLAND - X26)" userId="88de9cf3-72d2-400f-b723-09307523a273" providerId="ADAL" clId="{8569748F-C650-7F48-9077-DA0BB2907B6E}" dt="2023-09-19T11:04:31.019" v="703" actId="20577"/>
        <pc:sldMkLst>
          <pc:docMk/>
          <pc:sldMk cId="3081305943" sldId="263"/>
        </pc:sldMkLst>
        <pc:spChg chg="mod">
          <ac:chgData name="WALLACE, Ben (NHS ENGLAND - X26)" userId="88de9cf3-72d2-400f-b723-09307523a273" providerId="ADAL" clId="{8569748F-C650-7F48-9077-DA0BB2907B6E}" dt="2023-09-19T11:04:31.019" v="703" actId="20577"/>
          <ac:spMkLst>
            <pc:docMk/>
            <pc:sldMk cId="3081305943" sldId="263"/>
            <ac:spMk id="8" creationId="{9FF861B8-9D8B-B296-61AF-C4BC8F3216BC}"/>
          </ac:spMkLst>
        </pc:spChg>
      </pc:sldChg>
      <pc:sldChg chg="modSp">
        <pc:chgData name="WALLACE, Ben (NHS ENGLAND - X26)" userId="88de9cf3-72d2-400f-b723-09307523a273" providerId="ADAL" clId="{8569748F-C650-7F48-9077-DA0BB2907B6E}" dt="2023-09-21T10:47:14.354" v="2575" actId="20577"/>
        <pc:sldMkLst>
          <pc:docMk/>
          <pc:sldMk cId="1678261290" sldId="267"/>
        </pc:sldMkLst>
        <pc:spChg chg="mod">
          <ac:chgData name="WALLACE, Ben (NHS ENGLAND - X26)" userId="88de9cf3-72d2-400f-b723-09307523a273" providerId="ADAL" clId="{8569748F-C650-7F48-9077-DA0BB2907B6E}" dt="2023-09-21T10:47:14.354" v="2575" actId="20577"/>
          <ac:spMkLst>
            <pc:docMk/>
            <pc:sldMk cId="1678261290" sldId="267"/>
            <ac:spMk id="12" creationId="{D6232C7B-A763-CC6A-E6DE-48D59FCB728B}"/>
          </ac:spMkLst>
        </pc:spChg>
      </pc:sldChg>
      <pc:sldChg chg="addSp delSp modSp mod delAnim modAnim modNotesTx">
        <pc:chgData name="WALLACE, Ben (NHS ENGLAND - X26)" userId="88de9cf3-72d2-400f-b723-09307523a273" providerId="ADAL" clId="{8569748F-C650-7F48-9077-DA0BB2907B6E}" dt="2023-09-26T10:24:25.430" v="2643" actId="20577"/>
        <pc:sldMkLst>
          <pc:docMk/>
          <pc:sldMk cId="204763144" sldId="268"/>
        </pc:sldMkLst>
        <pc:spChg chg="mod">
          <ac:chgData name="WALLACE, Ben (NHS ENGLAND - X26)" userId="88de9cf3-72d2-400f-b723-09307523a273" providerId="ADAL" clId="{8569748F-C650-7F48-9077-DA0BB2907B6E}" dt="2023-09-19T11:02:39.563" v="691" actId="166"/>
          <ac:spMkLst>
            <pc:docMk/>
            <pc:sldMk cId="204763144" sldId="268"/>
            <ac:spMk id="28" creationId="{2074D0A7-284E-6CE4-019D-A84B6A3C5A08}"/>
          </ac:spMkLst>
        </pc:spChg>
        <pc:grpChg chg="add">
          <ac:chgData name="WALLACE, Ben (NHS ENGLAND - X26)" userId="88de9cf3-72d2-400f-b723-09307523a273" providerId="ADAL" clId="{8569748F-C650-7F48-9077-DA0BB2907B6E}" dt="2023-09-19T11:00:55.048" v="683" actId="164"/>
          <ac:grpSpMkLst>
            <pc:docMk/>
            <pc:sldMk cId="204763144" sldId="268"/>
            <ac:grpSpMk id="18" creationId="{816C5DA4-AC19-9685-D490-30E4EB54101A}"/>
          </ac:grpSpMkLst>
        </pc:grpChg>
        <pc:grpChg chg="add">
          <ac:chgData name="WALLACE, Ben (NHS ENGLAND - X26)" userId="88de9cf3-72d2-400f-b723-09307523a273" providerId="ADAL" clId="{8569748F-C650-7F48-9077-DA0BB2907B6E}" dt="2023-09-19T11:02:10.960" v="687" actId="164"/>
          <ac:grpSpMkLst>
            <pc:docMk/>
            <pc:sldMk cId="204763144" sldId="268"/>
            <ac:grpSpMk id="20" creationId="{DA1F0746-6AA4-B573-C81C-03646D2A4128}"/>
          </ac:grpSpMkLst>
        </pc:grpChg>
        <pc:grpChg chg="del">
          <ac:chgData name="WALLACE, Ben (NHS ENGLAND - X26)" userId="88de9cf3-72d2-400f-b723-09307523a273" providerId="ADAL" clId="{8569748F-C650-7F48-9077-DA0BB2907B6E}" dt="2023-09-19T11:00:18.355" v="678" actId="165"/>
          <ac:grpSpMkLst>
            <pc:docMk/>
            <pc:sldMk cId="204763144" sldId="268"/>
            <ac:grpSpMk id="38" creationId="{4296D407-D514-C7F5-A0AA-8AEFF772E463}"/>
          </ac:grpSpMkLst>
        </pc:grpChg>
        <pc:cxnChg chg="add mod">
          <ac:chgData name="WALLACE, Ben (NHS ENGLAND - X26)" userId="88de9cf3-72d2-400f-b723-09307523a273" providerId="ADAL" clId="{8569748F-C650-7F48-9077-DA0BB2907B6E}" dt="2023-09-19T11:00:31.650" v="682" actId="14100"/>
          <ac:cxnSpMkLst>
            <pc:docMk/>
            <pc:sldMk cId="204763144" sldId="268"/>
            <ac:cxnSpMk id="14" creationId="{6F25B93A-49DA-8540-84E6-B12D997CF1BC}"/>
          </ac:cxnSpMkLst>
        </pc:cxnChg>
        <pc:cxnChg chg="topLvl">
          <ac:chgData name="WALLACE, Ben (NHS ENGLAND - X26)" userId="88de9cf3-72d2-400f-b723-09307523a273" providerId="ADAL" clId="{8569748F-C650-7F48-9077-DA0BB2907B6E}" dt="2023-09-19T11:00:18.355" v="678" actId="165"/>
          <ac:cxnSpMkLst>
            <pc:docMk/>
            <pc:sldMk cId="204763144" sldId="268"/>
            <ac:cxnSpMk id="33" creationId="{6A5947AE-D537-846A-8302-C7E277C8050F}"/>
          </ac:cxnSpMkLst>
        </pc:cxnChg>
        <pc:cxnChg chg="mod topLvl">
          <ac:chgData name="WALLACE, Ben (NHS ENGLAND - X26)" userId="88de9cf3-72d2-400f-b723-09307523a273" providerId="ADAL" clId="{8569748F-C650-7F48-9077-DA0BB2907B6E}" dt="2023-09-19T11:00:22.304" v="679" actId="1076"/>
          <ac:cxnSpMkLst>
            <pc:docMk/>
            <pc:sldMk cId="204763144" sldId="268"/>
            <ac:cxnSpMk id="34" creationId="{7C7DEAD7-F98E-FE23-5679-320D9D0C6707}"/>
          </ac:cxnSpMkLst>
        </pc:cxnChg>
        <pc:cxnChg chg="topLvl">
          <ac:chgData name="WALLACE, Ben (NHS ENGLAND - X26)" userId="88de9cf3-72d2-400f-b723-09307523a273" providerId="ADAL" clId="{8569748F-C650-7F48-9077-DA0BB2907B6E}" dt="2023-09-19T11:00:18.355" v="678" actId="165"/>
          <ac:cxnSpMkLst>
            <pc:docMk/>
            <pc:sldMk cId="204763144" sldId="268"/>
            <ac:cxnSpMk id="35" creationId="{580696ED-ACAD-6521-29D7-B9186D7FA5A4}"/>
          </ac:cxnSpMkLst>
        </pc:cxnChg>
      </pc:sldChg>
      <pc:sldChg chg="modNotesTx">
        <pc:chgData name="WALLACE, Ben (NHS ENGLAND - X26)" userId="88de9cf3-72d2-400f-b723-09307523a273" providerId="ADAL" clId="{8569748F-C650-7F48-9077-DA0BB2907B6E}" dt="2023-09-26T10:07:58.091" v="2598" actId="20577"/>
        <pc:sldMkLst>
          <pc:docMk/>
          <pc:sldMk cId="3345211381" sldId="272"/>
        </pc:sldMkLst>
      </pc:sldChg>
      <pc:sldChg chg="modSp mod">
        <pc:chgData name="WALLACE, Ben (NHS ENGLAND - X26)" userId="88de9cf3-72d2-400f-b723-09307523a273" providerId="ADAL" clId="{8569748F-C650-7F48-9077-DA0BB2907B6E}" dt="2023-09-19T10:48:59.358" v="676" actId="20577"/>
        <pc:sldMkLst>
          <pc:docMk/>
          <pc:sldMk cId="1556893267" sldId="274"/>
        </pc:sldMkLst>
        <pc:spChg chg="mod">
          <ac:chgData name="WALLACE, Ben (NHS ENGLAND - X26)" userId="88de9cf3-72d2-400f-b723-09307523a273" providerId="ADAL" clId="{8569748F-C650-7F48-9077-DA0BB2907B6E}" dt="2023-09-19T10:48:44.137" v="675" actId="20577"/>
          <ac:spMkLst>
            <pc:docMk/>
            <pc:sldMk cId="1556893267" sldId="274"/>
            <ac:spMk id="40" creationId="{E6271D8F-A6E1-12DB-53A0-CB8E9F97EA50}"/>
          </ac:spMkLst>
        </pc:spChg>
        <pc:spChg chg="mod">
          <ac:chgData name="WALLACE, Ben (NHS ENGLAND - X26)" userId="88de9cf3-72d2-400f-b723-09307523a273" providerId="ADAL" clId="{8569748F-C650-7F48-9077-DA0BB2907B6E}" dt="2023-09-19T10:48:59.358" v="676" actId="20577"/>
          <ac:spMkLst>
            <pc:docMk/>
            <pc:sldMk cId="1556893267" sldId="274"/>
            <ac:spMk id="151" creationId="{0F575B6D-7407-70B7-9AD1-6A4357FEDF0B}"/>
          </ac:spMkLst>
        </pc:spChg>
      </pc:sldChg>
      <pc:sldChg chg="modNotesTx">
        <pc:chgData name="WALLACE, Ben (NHS ENGLAND - X26)" userId="88de9cf3-72d2-400f-b723-09307523a273" providerId="ADAL" clId="{8569748F-C650-7F48-9077-DA0BB2907B6E}" dt="2023-10-09T11:56:03.605" v="2825" actId="20577"/>
        <pc:sldMkLst>
          <pc:docMk/>
          <pc:sldMk cId="3162713987" sldId="275"/>
        </pc:sldMkLst>
      </pc:sldChg>
      <pc:sldChg chg="modNotesTx">
        <pc:chgData name="WALLACE, Ben (NHS ENGLAND - X26)" userId="88de9cf3-72d2-400f-b723-09307523a273" providerId="ADAL" clId="{8569748F-C650-7F48-9077-DA0BB2907B6E}" dt="2023-09-21T10:42:04.683" v="2562" actId="20577"/>
        <pc:sldMkLst>
          <pc:docMk/>
          <pc:sldMk cId="1497592206" sldId="278"/>
        </pc:sldMkLst>
      </pc:sldChg>
      <pc:sldChg chg="modSp mod">
        <pc:chgData name="WALLACE, Ben (NHS ENGLAND - X26)" userId="88de9cf3-72d2-400f-b723-09307523a273" providerId="ADAL" clId="{8569748F-C650-7F48-9077-DA0BB2907B6E}" dt="2023-09-21T10:45:32.250" v="2574" actId="20577"/>
        <pc:sldMkLst>
          <pc:docMk/>
          <pc:sldMk cId="2525341318" sldId="285"/>
        </pc:sldMkLst>
        <pc:spChg chg="mod">
          <ac:chgData name="WALLACE, Ben (NHS ENGLAND - X26)" userId="88de9cf3-72d2-400f-b723-09307523a273" providerId="ADAL" clId="{8569748F-C650-7F48-9077-DA0BB2907B6E}" dt="2023-09-21T10:45:32.250" v="2574" actId="20577"/>
          <ac:spMkLst>
            <pc:docMk/>
            <pc:sldMk cId="2525341318" sldId="285"/>
            <ac:spMk id="3" creationId="{8764CB78-C6AC-178C-EF62-830E208D98A4}"/>
          </ac:spMkLst>
        </pc:spChg>
      </pc:sldChg>
      <pc:sldChg chg="modSp mod modNotesTx">
        <pc:chgData name="WALLACE, Ben (NHS ENGLAND - X26)" userId="88de9cf3-72d2-400f-b723-09307523a273" providerId="ADAL" clId="{8569748F-C650-7F48-9077-DA0BB2907B6E}" dt="2023-09-20T10:42:26.738" v="1909" actId="20577"/>
        <pc:sldMkLst>
          <pc:docMk/>
          <pc:sldMk cId="3589341960" sldId="286"/>
        </pc:sldMkLst>
        <pc:spChg chg="mod">
          <ac:chgData name="WALLACE, Ben (NHS ENGLAND - X26)" userId="88de9cf3-72d2-400f-b723-09307523a273" providerId="ADAL" clId="{8569748F-C650-7F48-9077-DA0BB2907B6E}" dt="2023-09-20T10:34:20.809" v="1864" actId="1076"/>
          <ac:spMkLst>
            <pc:docMk/>
            <pc:sldMk cId="3589341960" sldId="286"/>
            <ac:spMk id="2" creationId="{465A2B74-C8FE-34FB-5068-E14FC80ACBCE}"/>
          </ac:spMkLst>
        </pc:spChg>
        <pc:spChg chg="mod">
          <ac:chgData name="WALLACE, Ben (NHS ENGLAND - X26)" userId="88de9cf3-72d2-400f-b723-09307523a273" providerId="ADAL" clId="{8569748F-C650-7F48-9077-DA0BB2907B6E}" dt="2023-09-20T10:42:26.738" v="1909" actId="20577"/>
          <ac:spMkLst>
            <pc:docMk/>
            <pc:sldMk cId="3589341960" sldId="286"/>
            <ac:spMk id="3" creationId="{1DE063DC-DA06-617D-8557-32D80B58569B}"/>
          </ac:spMkLst>
        </pc:spChg>
        <pc:spChg chg="mod">
          <ac:chgData name="WALLACE, Ben (NHS ENGLAND - X26)" userId="88de9cf3-72d2-400f-b723-09307523a273" providerId="ADAL" clId="{8569748F-C650-7F48-9077-DA0BB2907B6E}" dt="2023-09-20T10:34:40.554" v="1871" actId="1076"/>
          <ac:spMkLst>
            <pc:docMk/>
            <pc:sldMk cId="3589341960" sldId="286"/>
            <ac:spMk id="7" creationId="{A85365CF-FF43-6BF3-1ED3-3BD3E5706A1C}"/>
          </ac:spMkLst>
        </pc:spChg>
        <pc:spChg chg="mod">
          <ac:chgData name="WALLACE, Ben (NHS ENGLAND - X26)" userId="88de9cf3-72d2-400f-b723-09307523a273" providerId="ADAL" clId="{8569748F-C650-7F48-9077-DA0BB2907B6E}" dt="2023-09-20T10:34:26.337" v="1866" actId="1076"/>
          <ac:spMkLst>
            <pc:docMk/>
            <pc:sldMk cId="3589341960" sldId="286"/>
            <ac:spMk id="9" creationId="{03D5C164-A2AF-C935-B995-FD56027C4ABF}"/>
          </ac:spMkLst>
        </pc:spChg>
        <pc:grpChg chg="mod">
          <ac:chgData name="WALLACE, Ben (NHS ENGLAND - X26)" userId="88de9cf3-72d2-400f-b723-09307523a273" providerId="ADAL" clId="{8569748F-C650-7F48-9077-DA0BB2907B6E}" dt="2023-09-20T10:34:43.834" v="1872" actId="1076"/>
          <ac:grpSpMkLst>
            <pc:docMk/>
            <pc:sldMk cId="3589341960" sldId="286"/>
            <ac:grpSpMk id="4" creationId="{9F7CF314-48F9-68D6-D0CA-66D8A4325497}"/>
          </ac:grpSpMkLst>
        </pc:grpChg>
      </pc:sldChg>
      <pc:sldChg chg="modSp mod modNotesTx">
        <pc:chgData name="WALLACE, Ben (NHS ENGLAND - X26)" userId="88de9cf3-72d2-400f-b723-09307523a273" providerId="ADAL" clId="{8569748F-C650-7F48-9077-DA0BB2907B6E}" dt="2023-09-21T14:12:07.174" v="2589" actId="20577"/>
        <pc:sldMkLst>
          <pc:docMk/>
          <pc:sldMk cId="2436161748" sldId="287"/>
        </pc:sldMkLst>
        <pc:spChg chg="mod">
          <ac:chgData name="WALLACE, Ben (NHS ENGLAND - X26)" userId="88de9cf3-72d2-400f-b723-09307523a273" providerId="ADAL" clId="{8569748F-C650-7F48-9077-DA0BB2907B6E}" dt="2023-09-21T14:12:07.174" v="2589" actId="20577"/>
          <ac:spMkLst>
            <pc:docMk/>
            <pc:sldMk cId="2436161748" sldId="287"/>
            <ac:spMk id="3" creationId="{1DE063DC-DA06-617D-8557-32D80B58569B}"/>
          </ac:spMkLst>
        </pc:spChg>
      </pc:sldChg>
      <pc:sldChg chg="modSp mod modNotesTx">
        <pc:chgData name="WALLACE, Ben (NHS ENGLAND - X26)" userId="88de9cf3-72d2-400f-b723-09307523a273" providerId="ADAL" clId="{8569748F-C650-7F48-9077-DA0BB2907B6E}" dt="2023-09-21T15:15:34.197" v="2596" actId="5793"/>
        <pc:sldMkLst>
          <pc:docMk/>
          <pc:sldMk cId="3949940207" sldId="289"/>
        </pc:sldMkLst>
        <pc:spChg chg="mod">
          <ac:chgData name="WALLACE, Ben (NHS ENGLAND - X26)" userId="88de9cf3-72d2-400f-b723-09307523a273" providerId="ADAL" clId="{8569748F-C650-7F48-9077-DA0BB2907B6E}" dt="2023-09-21T15:15:34.197" v="2596" actId="5793"/>
          <ac:spMkLst>
            <pc:docMk/>
            <pc:sldMk cId="3949940207" sldId="289"/>
            <ac:spMk id="3" creationId="{32F5CE6A-E996-C4A1-AC37-FADF75554717}"/>
          </ac:spMkLst>
        </pc:spChg>
      </pc:sldChg>
      <pc:sldChg chg="modSp add mod">
        <pc:chgData name="WALLACE, Ben (NHS ENGLAND - X26)" userId="88de9cf3-72d2-400f-b723-09307523a273" providerId="ADAL" clId="{8569748F-C650-7F48-9077-DA0BB2907B6E}" dt="2023-09-19T10:29:37.878" v="661" actId="27636"/>
        <pc:sldMkLst>
          <pc:docMk/>
          <pc:sldMk cId="1795534453" sldId="291"/>
        </pc:sldMkLst>
        <pc:spChg chg="mod">
          <ac:chgData name="WALLACE, Ben (NHS ENGLAND - X26)" userId="88de9cf3-72d2-400f-b723-09307523a273" providerId="ADAL" clId="{8569748F-C650-7F48-9077-DA0BB2907B6E}" dt="2023-09-19T10:29:37.878" v="661" actId="27636"/>
          <ac:spMkLst>
            <pc:docMk/>
            <pc:sldMk cId="1795534453" sldId="291"/>
            <ac:spMk id="3" creationId="{E71C3D6A-F619-C50A-1C43-6A4A6F25FAD2}"/>
          </ac:spMkLst>
        </pc:spChg>
      </pc:sldChg>
      <pc:sldChg chg="modSp mod">
        <pc:chgData name="WALLACE, Ben (NHS ENGLAND - X26)" userId="88de9cf3-72d2-400f-b723-09307523a273" providerId="ADAL" clId="{8569748F-C650-7F48-9077-DA0BB2907B6E}" dt="2023-09-19T11:17:40.140" v="1016" actId="20577"/>
        <pc:sldMkLst>
          <pc:docMk/>
          <pc:sldMk cId="72793436" sldId="292"/>
        </pc:sldMkLst>
        <pc:spChg chg="mod">
          <ac:chgData name="WALLACE, Ben (NHS ENGLAND - X26)" userId="88de9cf3-72d2-400f-b723-09307523a273" providerId="ADAL" clId="{8569748F-C650-7F48-9077-DA0BB2907B6E}" dt="2023-09-19T11:17:40.140" v="1016" actId="20577"/>
          <ac:spMkLst>
            <pc:docMk/>
            <pc:sldMk cId="72793436" sldId="292"/>
            <ac:spMk id="3" creationId="{E71C3D6A-F619-C50A-1C43-6A4A6F25FAD2}"/>
          </ac:spMkLst>
        </pc:spChg>
      </pc:sldChg>
      <pc:sldChg chg="modSp mod">
        <pc:chgData name="WALLACE, Ben (NHS ENGLAND - X26)" userId="88de9cf3-72d2-400f-b723-09307523a273" providerId="ADAL" clId="{8569748F-C650-7F48-9077-DA0BB2907B6E}" dt="2023-09-19T11:28:14.221" v="1065" actId="20577"/>
        <pc:sldMkLst>
          <pc:docMk/>
          <pc:sldMk cId="1192307017" sldId="293"/>
        </pc:sldMkLst>
        <pc:spChg chg="mod">
          <ac:chgData name="WALLACE, Ben (NHS ENGLAND - X26)" userId="88de9cf3-72d2-400f-b723-09307523a273" providerId="ADAL" clId="{8569748F-C650-7F48-9077-DA0BB2907B6E}" dt="2023-09-19T11:28:14.221" v="1065" actId="20577"/>
          <ac:spMkLst>
            <pc:docMk/>
            <pc:sldMk cId="1192307017" sldId="293"/>
            <ac:spMk id="3" creationId="{E71C3D6A-F619-C50A-1C43-6A4A6F25FAD2}"/>
          </ac:spMkLst>
        </pc:spChg>
      </pc:sldChg>
      <pc:sldChg chg="modSp mod">
        <pc:chgData name="WALLACE, Ben (NHS ENGLAND - X26)" userId="88de9cf3-72d2-400f-b723-09307523a273" providerId="ADAL" clId="{8569748F-C650-7F48-9077-DA0BB2907B6E}" dt="2023-09-20T10:26:32.185" v="1861" actId="20577"/>
        <pc:sldMkLst>
          <pc:docMk/>
          <pc:sldMk cId="3450465772" sldId="294"/>
        </pc:sldMkLst>
        <pc:spChg chg="mod">
          <ac:chgData name="WALLACE, Ben (NHS ENGLAND - X26)" userId="88de9cf3-72d2-400f-b723-09307523a273" providerId="ADAL" clId="{8569748F-C650-7F48-9077-DA0BB2907B6E}" dt="2023-09-20T10:26:32.185" v="1861" actId="20577"/>
          <ac:spMkLst>
            <pc:docMk/>
            <pc:sldMk cId="3450465772" sldId="294"/>
            <ac:spMk id="3" creationId="{E71C3D6A-F619-C50A-1C43-6A4A6F25FAD2}"/>
          </ac:spMkLst>
        </pc:spChg>
      </pc:sldChg>
      <pc:sldChg chg="delSp modSp add mod ord modNotesTx">
        <pc:chgData name="WALLACE, Ben (NHS ENGLAND - X26)" userId="88de9cf3-72d2-400f-b723-09307523a273" providerId="ADAL" clId="{8569748F-C650-7F48-9077-DA0BB2907B6E}" dt="2023-10-09T11:23:12.930" v="2728" actId="5793"/>
        <pc:sldMkLst>
          <pc:docMk/>
          <pc:sldMk cId="2952329053" sldId="295"/>
        </pc:sldMkLst>
        <pc:spChg chg="mod">
          <ac:chgData name="WALLACE, Ben (NHS ENGLAND - X26)" userId="88de9cf3-72d2-400f-b723-09307523a273" providerId="ADAL" clId="{8569748F-C650-7F48-9077-DA0BB2907B6E}" dt="2023-09-21T10:00:02.814" v="1987" actId="20577"/>
          <ac:spMkLst>
            <pc:docMk/>
            <pc:sldMk cId="2952329053" sldId="295"/>
            <ac:spMk id="2" creationId="{47BEB1EF-BD02-C563-3EDF-106C566CBE1D}"/>
          </ac:spMkLst>
        </pc:spChg>
        <pc:spChg chg="mod">
          <ac:chgData name="WALLACE, Ben (NHS ENGLAND - X26)" userId="88de9cf3-72d2-400f-b723-09307523a273" providerId="ADAL" clId="{8569748F-C650-7F48-9077-DA0BB2907B6E}" dt="2023-09-21T10:05:05.098" v="2317" actId="20577"/>
          <ac:spMkLst>
            <pc:docMk/>
            <pc:sldMk cId="2952329053" sldId="295"/>
            <ac:spMk id="3" creationId="{E71C3D6A-F619-C50A-1C43-6A4A6F25FAD2}"/>
          </ac:spMkLst>
        </pc:spChg>
        <pc:spChg chg="del">
          <ac:chgData name="WALLACE, Ben (NHS ENGLAND - X26)" userId="88de9cf3-72d2-400f-b723-09307523a273" providerId="ADAL" clId="{8569748F-C650-7F48-9077-DA0BB2907B6E}" dt="2023-09-21T10:13:10.735" v="2319" actId="478"/>
          <ac:spMkLst>
            <pc:docMk/>
            <pc:sldMk cId="2952329053" sldId="295"/>
            <ac:spMk id="5" creationId="{BFF269AB-407B-4A5D-1494-B22CCFB6C855}"/>
          </ac:spMkLst>
        </pc:spChg>
      </pc:sldChg>
    </pc:docChg>
  </pc:docChgLst>
  <pc:docChgLst>
    <pc:chgData name="POULETT, William (NHS ENGLAND - X26)" userId="b39f1674-fdc3-4c6a-a6a8-0345ce6b8053" providerId="ADAL" clId="{7849253B-73E8-4A79-8050-893E5C83B7C5}"/>
    <pc:docChg chg="undo custSel addSld modSld">
      <pc:chgData name="POULETT, William (NHS ENGLAND - X26)" userId="b39f1674-fdc3-4c6a-a6a8-0345ce6b8053" providerId="ADAL" clId="{7849253B-73E8-4A79-8050-893E5C83B7C5}" dt="2023-10-09T12:38:08.898" v="1470" actId="20577"/>
      <pc:docMkLst>
        <pc:docMk/>
      </pc:docMkLst>
      <pc:sldChg chg="delSp modSp mod delAnim">
        <pc:chgData name="POULETT, William (NHS ENGLAND - X26)" userId="b39f1674-fdc3-4c6a-a6a8-0345ce6b8053" providerId="ADAL" clId="{7849253B-73E8-4A79-8050-893E5C83B7C5}" dt="2023-09-21T10:07:10.117" v="873" actId="21"/>
        <pc:sldMkLst>
          <pc:docMk/>
          <pc:sldMk cId="1321616171" sldId="256"/>
        </pc:sldMkLst>
        <pc:picChg chg="del mod">
          <ac:chgData name="POULETT, William (NHS ENGLAND - X26)" userId="b39f1674-fdc3-4c6a-a6a8-0345ce6b8053" providerId="ADAL" clId="{7849253B-73E8-4A79-8050-893E5C83B7C5}" dt="2023-09-21T10:07:10.117" v="873" actId="21"/>
          <ac:picMkLst>
            <pc:docMk/>
            <pc:sldMk cId="1321616171" sldId="256"/>
            <ac:picMk id="12" creationId="{930E22C7-8BB3-6609-B4F0-3443F5D6672A}"/>
          </ac:picMkLst>
        </pc:picChg>
      </pc:sldChg>
      <pc:sldChg chg="modSp mod">
        <pc:chgData name="POULETT, William (NHS ENGLAND - X26)" userId="b39f1674-fdc3-4c6a-a6a8-0345ce6b8053" providerId="ADAL" clId="{7849253B-73E8-4A79-8050-893E5C83B7C5}" dt="2023-09-21T10:03:44.686" v="871" actId="113"/>
        <pc:sldMkLst>
          <pc:docMk/>
          <pc:sldMk cId="545541201" sldId="257"/>
        </pc:sldMkLst>
        <pc:spChg chg="mod">
          <ac:chgData name="POULETT, William (NHS ENGLAND - X26)" userId="b39f1674-fdc3-4c6a-a6a8-0345ce6b8053" providerId="ADAL" clId="{7849253B-73E8-4A79-8050-893E5C83B7C5}" dt="2023-09-21T10:03:44.686" v="871" actId="113"/>
          <ac:spMkLst>
            <pc:docMk/>
            <pc:sldMk cId="545541201" sldId="257"/>
            <ac:spMk id="2" creationId="{47BEB1EF-BD02-C563-3EDF-106C566CBE1D}"/>
          </ac:spMkLst>
        </pc:spChg>
        <pc:spChg chg="mod">
          <ac:chgData name="POULETT, William (NHS ENGLAND - X26)" userId="b39f1674-fdc3-4c6a-a6a8-0345ce6b8053" providerId="ADAL" clId="{7849253B-73E8-4A79-8050-893E5C83B7C5}" dt="2023-09-19T10:28:44.597" v="18" actId="20577"/>
          <ac:spMkLst>
            <pc:docMk/>
            <pc:sldMk cId="545541201" sldId="257"/>
            <ac:spMk id="3" creationId="{E71C3D6A-F619-C50A-1C43-6A4A6F25FAD2}"/>
          </ac:spMkLst>
        </pc:spChg>
      </pc:sldChg>
      <pc:sldChg chg="modNotesTx">
        <pc:chgData name="POULETT, William (NHS ENGLAND - X26)" userId="b39f1674-fdc3-4c6a-a6a8-0345ce6b8053" providerId="ADAL" clId="{7849253B-73E8-4A79-8050-893E5C83B7C5}" dt="2023-09-19T10:42:59.551" v="115" actId="20577"/>
        <pc:sldMkLst>
          <pc:docMk/>
          <pc:sldMk cId="126540909" sldId="258"/>
        </pc:sldMkLst>
      </pc:sldChg>
      <pc:sldChg chg="modSp mod modNotesTx">
        <pc:chgData name="POULETT, William (NHS ENGLAND - X26)" userId="b39f1674-fdc3-4c6a-a6a8-0345ce6b8053" providerId="ADAL" clId="{7849253B-73E8-4A79-8050-893E5C83B7C5}" dt="2023-10-09T12:38:08.898" v="1470" actId="20577"/>
        <pc:sldMkLst>
          <pc:docMk/>
          <pc:sldMk cId="3081305943" sldId="263"/>
        </pc:sldMkLst>
        <pc:spChg chg="mod">
          <ac:chgData name="POULETT, William (NHS ENGLAND - X26)" userId="b39f1674-fdc3-4c6a-a6a8-0345ce6b8053" providerId="ADAL" clId="{7849253B-73E8-4A79-8050-893E5C83B7C5}" dt="2023-09-21T10:34:35.787" v="1044" actId="20577"/>
          <ac:spMkLst>
            <pc:docMk/>
            <pc:sldMk cId="3081305943" sldId="263"/>
            <ac:spMk id="4" creationId="{A7BA71FE-DBE5-3DD4-E87F-F8A82DCC5C21}"/>
          </ac:spMkLst>
        </pc:spChg>
      </pc:sldChg>
      <pc:sldChg chg="modSp mod modNotesTx">
        <pc:chgData name="POULETT, William (NHS ENGLAND - X26)" userId="b39f1674-fdc3-4c6a-a6a8-0345ce6b8053" providerId="ADAL" clId="{7849253B-73E8-4A79-8050-893E5C83B7C5}" dt="2023-09-21T10:47:38.477" v="1363" actId="27107"/>
        <pc:sldMkLst>
          <pc:docMk/>
          <pc:sldMk cId="1678261290" sldId="267"/>
        </pc:sldMkLst>
        <pc:spChg chg="mod">
          <ac:chgData name="POULETT, William (NHS ENGLAND - X26)" userId="b39f1674-fdc3-4c6a-a6a8-0345ce6b8053" providerId="ADAL" clId="{7849253B-73E8-4A79-8050-893E5C83B7C5}" dt="2023-09-21T10:47:38.477" v="1363" actId="27107"/>
          <ac:spMkLst>
            <pc:docMk/>
            <pc:sldMk cId="1678261290" sldId="267"/>
            <ac:spMk id="12" creationId="{D6232C7B-A763-CC6A-E6DE-48D59FCB728B}"/>
          </ac:spMkLst>
        </pc:spChg>
      </pc:sldChg>
      <pc:sldChg chg="modSp">
        <pc:chgData name="POULETT, William (NHS ENGLAND - X26)" userId="b39f1674-fdc3-4c6a-a6a8-0345ce6b8053" providerId="ADAL" clId="{7849253B-73E8-4A79-8050-893E5C83B7C5}" dt="2023-09-21T10:32:28.218" v="1020" actId="20577"/>
        <pc:sldMkLst>
          <pc:docMk/>
          <pc:sldMk cId="204763144" sldId="268"/>
        </pc:sldMkLst>
        <pc:spChg chg="mod">
          <ac:chgData name="POULETT, William (NHS ENGLAND - X26)" userId="b39f1674-fdc3-4c6a-a6a8-0345ce6b8053" providerId="ADAL" clId="{7849253B-73E8-4A79-8050-893E5C83B7C5}" dt="2023-09-21T10:32:28.218" v="1020" actId="20577"/>
          <ac:spMkLst>
            <pc:docMk/>
            <pc:sldMk cId="204763144" sldId="268"/>
            <ac:spMk id="10" creationId="{75D64DC1-9AEE-0714-FE16-8F244979DA6C}"/>
          </ac:spMkLst>
        </pc:spChg>
      </pc:sldChg>
      <pc:sldChg chg="modSp modNotesTx">
        <pc:chgData name="POULETT, William (NHS ENGLAND - X26)" userId="b39f1674-fdc3-4c6a-a6a8-0345ce6b8053" providerId="ADAL" clId="{7849253B-73E8-4A79-8050-893E5C83B7C5}" dt="2023-09-21T10:51:11.777" v="1369" actId="20577"/>
        <pc:sldMkLst>
          <pc:docMk/>
          <pc:sldMk cId="872710905" sldId="269"/>
        </pc:sldMkLst>
        <pc:spChg chg="mod">
          <ac:chgData name="POULETT, William (NHS ENGLAND - X26)" userId="b39f1674-fdc3-4c6a-a6a8-0345ce6b8053" providerId="ADAL" clId="{7849253B-73E8-4A79-8050-893E5C83B7C5}" dt="2023-09-21T10:45:10.522" v="1268" actId="20577"/>
          <ac:spMkLst>
            <pc:docMk/>
            <pc:sldMk cId="872710905" sldId="269"/>
            <ac:spMk id="33" creationId="{43C197D4-4DC1-A9C2-44CA-7C7ACE760A1C}"/>
          </ac:spMkLst>
        </pc:spChg>
      </pc:sldChg>
      <pc:sldChg chg="modSp mod">
        <pc:chgData name="POULETT, William (NHS ENGLAND - X26)" userId="b39f1674-fdc3-4c6a-a6a8-0345ce6b8053" providerId="ADAL" clId="{7849253B-73E8-4A79-8050-893E5C83B7C5}" dt="2023-09-19T10:23:38.406" v="1" actId="20577"/>
        <pc:sldMkLst>
          <pc:docMk/>
          <pc:sldMk cId="3345211381" sldId="272"/>
        </pc:sldMkLst>
        <pc:spChg chg="mod">
          <ac:chgData name="POULETT, William (NHS ENGLAND - X26)" userId="b39f1674-fdc3-4c6a-a6a8-0345ce6b8053" providerId="ADAL" clId="{7849253B-73E8-4A79-8050-893E5C83B7C5}" dt="2023-09-19T10:23:38.406" v="1" actId="20577"/>
          <ac:spMkLst>
            <pc:docMk/>
            <pc:sldMk cId="3345211381" sldId="272"/>
            <ac:spMk id="96" creationId="{C8BAF9C5-C148-586D-76A0-BA4D45E938CA}"/>
          </ac:spMkLst>
        </pc:spChg>
      </pc:sldChg>
      <pc:sldChg chg="delSp mod delAnim">
        <pc:chgData name="POULETT, William (NHS ENGLAND - X26)" userId="b39f1674-fdc3-4c6a-a6a8-0345ce6b8053" providerId="ADAL" clId="{7849253B-73E8-4A79-8050-893E5C83B7C5}" dt="2023-09-21T14:46:13.607" v="1370" actId="478"/>
        <pc:sldMkLst>
          <pc:docMk/>
          <pc:sldMk cId="1556893267" sldId="274"/>
        </pc:sldMkLst>
        <pc:spChg chg="del">
          <ac:chgData name="POULETT, William (NHS ENGLAND - X26)" userId="b39f1674-fdc3-4c6a-a6a8-0345ce6b8053" providerId="ADAL" clId="{7849253B-73E8-4A79-8050-893E5C83B7C5}" dt="2023-09-21T14:46:13.607" v="1370" actId="478"/>
          <ac:spMkLst>
            <pc:docMk/>
            <pc:sldMk cId="1556893267" sldId="274"/>
            <ac:spMk id="40" creationId="{E6271D8F-A6E1-12DB-53A0-CB8E9F97EA50}"/>
          </ac:spMkLst>
        </pc:spChg>
      </pc:sldChg>
      <pc:sldChg chg="modSp mod modAnim">
        <pc:chgData name="POULETT, William (NHS ENGLAND - X26)" userId="b39f1674-fdc3-4c6a-a6a8-0345ce6b8053" providerId="ADAL" clId="{7849253B-73E8-4A79-8050-893E5C83B7C5}" dt="2023-09-25T13:18:26.936" v="1444"/>
        <pc:sldMkLst>
          <pc:docMk/>
          <pc:sldMk cId="3162713987" sldId="275"/>
        </pc:sldMkLst>
        <pc:grpChg chg="mod">
          <ac:chgData name="POULETT, William (NHS ENGLAND - X26)" userId="b39f1674-fdc3-4c6a-a6a8-0345ce6b8053" providerId="ADAL" clId="{7849253B-73E8-4A79-8050-893E5C83B7C5}" dt="2023-09-25T13:18:07.229" v="1441" actId="1076"/>
          <ac:grpSpMkLst>
            <pc:docMk/>
            <pc:sldMk cId="3162713987" sldId="275"/>
            <ac:grpSpMk id="18" creationId="{5EBE5758-8151-6E5F-9914-F3EF5D3EE698}"/>
          </ac:grpSpMkLst>
        </pc:grpChg>
      </pc:sldChg>
      <pc:sldChg chg="modAnim">
        <pc:chgData name="POULETT, William (NHS ENGLAND - X26)" userId="b39f1674-fdc3-4c6a-a6a8-0345ce6b8053" providerId="ADAL" clId="{7849253B-73E8-4A79-8050-893E5C83B7C5}" dt="2023-10-09T10:37:40.863" v="1448"/>
        <pc:sldMkLst>
          <pc:docMk/>
          <pc:sldMk cId="2043175155" sldId="276"/>
        </pc:sldMkLst>
      </pc:sldChg>
      <pc:sldChg chg="modAnim">
        <pc:chgData name="POULETT, William (NHS ENGLAND - X26)" userId="b39f1674-fdc3-4c6a-a6a8-0345ce6b8053" providerId="ADAL" clId="{7849253B-73E8-4A79-8050-893E5C83B7C5}" dt="2023-10-09T10:37:28.136" v="1446"/>
        <pc:sldMkLst>
          <pc:docMk/>
          <pc:sldMk cId="1709842019" sldId="279"/>
        </pc:sldMkLst>
      </pc:sldChg>
      <pc:sldChg chg="modNotesTx">
        <pc:chgData name="POULETT, William (NHS ENGLAND - X26)" userId="b39f1674-fdc3-4c6a-a6a8-0345ce6b8053" providerId="ADAL" clId="{7849253B-73E8-4A79-8050-893E5C83B7C5}" dt="2023-09-21T10:19:48.964" v="1012" actId="20577"/>
        <pc:sldMkLst>
          <pc:docMk/>
          <pc:sldMk cId="4181459896" sldId="281"/>
        </pc:sldMkLst>
      </pc:sldChg>
      <pc:sldChg chg="modSp mod">
        <pc:chgData name="POULETT, William (NHS ENGLAND - X26)" userId="b39f1674-fdc3-4c6a-a6a8-0345ce6b8053" providerId="ADAL" clId="{7849253B-73E8-4A79-8050-893E5C83B7C5}" dt="2023-09-21T15:15:47.357" v="1440" actId="20577"/>
        <pc:sldMkLst>
          <pc:docMk/>
          <pc:sldMk cId="2525341318" sldId="285"/>
        </pc:sldMkLst>
        <pc:spChg chg="mod">
          <ac:chgData name="POULETT, William (NHS ENGLAND - X26)" userId="b39f1674-fdc3-4c6a-a6a8-0345ce6b8053" providerId="ADAL" clId="{7849253B-73E8-4A79-8050-893E5C83B7C5}" dt="2023-09-21T15:15:47.357" v="1440" actId="20577"/>
          <ac:spMkLst>
            <pc:docMk/>
            <pc:sldMk cId="2525341318" sldId="285"/>
            <ac:spMk id="3" creationId="{8764CB78-C6AC-178C-EF62-830E208D98A4}"/>
          </ac:spMkLst>
        </pc:spChg>
      </pc:sldChg>
      <pc:sldChg chg="addSp modSp mod modAnim modNotesTx">
        <pc:chgData name="POULETT, William (NHS ENGLAND - X26)" userId="b39f1674-fdc3-4c6a-a6a8-0345ce6b8053" providerId="ADAL" clId="{7849253B-73E8-4A79-8050-893E5C83B7C5}" dt="2023-10-09T10:52:32.194" v="1450" actId="20577"/>
        <pc:sldMkLst>
          <pc:docMk/>
          <pc:sldMk cId="3589341960" sldId="286"/>
        </pc:sldMkLst>
        <pc:spChg chg="mod">
          <ac:chgData name="POULETT, William (NHS ENGLAND - X26)" userId="b39f1674-fdc3-4c6a-a6a8-0345ce6b8053" providerId="ADAL" clId="{7849253B-73E8-4A79-8050-893E5C83B7C5}" dt="2023-10-09T10:52:32.194" v="1450" actId="20577"/>
          <ac:spMkLst>
            <pc:docMk/>
            <pc:sldMk cId="3589341960" sldId="286"/>
            <ac:spMk id="3" creationId="{1DE063DC-DA06-617D-8557-32D80B58569B}"/>
          </ac:spMkLst>
        </pc:spChg>
        <pc:spChg chg="add mod ord">
          <ac:chgData name="POULETT, William (NHS ENGLAND - X26)" userId="b39f1674-fdc3-4c6a-a6a8-0345ce6b8053" providerId="ADAL" clId="{7849253B-73E8-4A79-8050-893E5C83B7C5}" dt="2023-09-19T15:38:50.968" v="640" actId="167"/>
          <ac:spMkLst>
            <pc:docMk/>
            <pc:sldMk cId="3589341960" sldId="286"/>
            <ac:spMk id="6" creationId="{A56F2763-CD20-B3C4-EF72-2CDD9C51C154}"/>
          </ac:spMkLst>
        </pc:spChg>
        <pc:spChg chg="mod">
          <ac:chgData name="POULETT, William (NHS ENGLAND - X26)" userId="b39f1674-fdc3-4c6a-a6a8-0345ce6b8053" providerId="ADAL" clId="{7849253B-73E8-4A79-8050-893E5C83B7C5}" dt="2023-09-20T10:35:32.573" v="865" actId="14100"/>
          <ac:spMkLst>
            <pc:docMk/>
            <pc:sldMk cId="3589341960" sldId="286"/>
            <ac:spMk id="7" creationId="{A85365CF-FF43-6BF3-1ED3-3BD3E5706A1C}"/>
          </ac:spMkLst>
        </pc:spChg>
        <pc:spChg chg="mod">
          <ac:chgData name="POULETT, William (NHS ENGLAND - X26)" userId="b39f1674-fdc3-4c6a-a6a8-0345ce6b8053" providerId="ADAL" clId="{7849253B-73E8-4A79-8050-893E5C83B7C5}" dt="2023-09-20T10:35:41.435" v="867" actId="14100"/>
          <ac:spMkLst>
            <pc:docMk/>
            <pc:sldMk cId="3589341960" sldId="286"/>
            <ac:spMk id="9" creationId="{03D5C164-A2AF-C935-B995-FD56027C4ABF}"/>
          </ac:spMkLst>
        </pc:spChg>
        <pc:grpChg chg="mod">
          <ac:chgData name="POULETT, William (NHS ENGLAND - X26)" userId="b39f1674-fdc3-4c6a-a6a8-0345ce6b8053" providerId="ADAL" clId="{7849253B-73E8-4A79-8050-893E5C83B7C5}" dt="2023-09-20T10:35:28.704" v="864" actId="14100"/>
          <ac:grpSpMkLst>
            <pc:docMk/>
            <pc:sldMk cId="3589341960" sldId="286"/>
            <ac:grpSpMk id="4" creationId="{9F7CF314-48F9-68D6-D0CA-66D8A4325497}"/>
          </ac:grpSpMkLst>
        </pc:grpChg>
        <pc:picChg chg="mod">
          <ac:chgData name="POULETT, William (NHS ENGLAND - X26)" userId="b39f1674-fdc3-4c6a-a6a8-0345ce6b8053" providerId="ADAL" clId="{7849253B-73E8-4A79-8050-893E5C83B7C5}" dt="2023-09-20T10:35:22.927" v="862" actId="1076"/>
          <ac:picMkLst>
            <pc:docMk/>
            <pc:sldMk cId="3589341960" sldId="286"/>
            <ac:picMk id="5" creationId="{921A037D-EB38-8709-01CB-164FB34ACACC}"/>
          </ac:picMkLst>
        </pc:picChg>
      </pc:sldChg>
      <pc:sldChg chg="addSp modSp mod modAnim">
        <pc:chgData name="POULETT, William (NHS ENGLAND - X26)" userId="b39f1674-fdc3-4c6a-a6a8-0345ce6b8053" providerId="ADAL" clId="{7849253B-73E8-4A79-8050-893E5C83B7C5}" dt="2023-09-19T15:42:18.153" v="696" actId="207"/>
        <pc:sldMkLst>
          <pc:docMk/>
          <pc:sldMk cId="2436161748" sldId="287"/>
        </pc:sldMkLst>
        <pc:spChg chg="mod">
          <ac:chgData name="POULETT, William (NHS ENGLAND - X26)" userId="b39f1674-fdc3-4c6a-a6a8-0345ce6b8053" providerId="ADAL" clId="{7849253B-73E8-4A79-8050-893E5C83B7C5}" dt="2023-09-19T15:42:18.153" v="696" actId="207"/>
          <ac:spMkLst>
            <pc:docMk/>
            <pc:sldMk cId="2436161748" sldId="287"/>
            <ac:spMk id="4" creationId="{DB853866-E85A-3B77-0091-4B75B700599E}"/>
          </ac:spMkLst>
        </pc:spChg>
        <pc:spChg chg="add mod ord">
          <ac:chgData name="POULETT, William (NHS ENGLAND - X26)" userId="b39f1674-fdc3-4c6a-a6a8-0345ce6b8053" providerId="ADAL" clId="{7849253B-73E8-4A79-8050-893E5C83B7C5}" dt="2023-09-19T15:42:13.673" v="695" actId="167"/>
          <ac:spMkLst>
            <pc:docMk/>
            <pc:sldMk cId="2436161748" sldId="287"/>
            <ac:spMk id="6" creationId="{EA55347E-FB24-E4F3-1351-84022B13388C}"/>
          </ac:spMkLst>
        </pc:spChg>
      </pc:sldChg>
      <pc:sldChg chg="modSp mod">
        <pc:chgData name="POULETT, William (NHS ENGLAND - X26)" userId="b39f1674-fdc3-4c6a-a6a8-0345ce6b8053" providerId="ADAL" clId="{7849253B-73E8-4A79-8050-893E5C83B7C5}" dt="2023-09-20T14:29:01.603" v="870" actId="14100"/>
        <pc:sldMkLst>
          <pc:docMk/>
          <pc:sldMk cId="723647368" sldId="288"/>
        </pc:sldMkLst>
        <pc:spChg chg="mod">
          <ac:chgData name="POULETT, William (NHS ENGLAND - X26)" userId="b39f1674-fdc3-4c6a-a6a8-0345ce6b8053" providerId="ADAL" clId="{7849253B-73E8-4A79-8050-893E5C83B7C5}" dt="2023-09-20T14:28:58.559" v="869" actId="14100"/>
          <ac:spMkLst>
            <pc:docMk/>
            <pc:sldMk cId="723647368" sldId="288"/>
            <ac:spMk id="21" creationId="{646A9A68-2066-A911-4265-00985B398EE8}"/>
          </ac:spMkLst>
        </pc:spChg>
        <pc:cxnChg chg="mod">
          <ac:chgData name="POULETT, William (NHS ENGLAND - X26)" userId="b39f1674-fdc3-4c6a-a6a8-0345ce6b8053" providerId="ADAL" clId="{7849253B-73E8-4A79-8050-893E5C83B7C5}" dt="2023-09-20T14:29:01.603" v="870" actId="14100"/>
          <ac:cxnSpMkLst>
            <pc:docMk/>
            <pc:sldMk cId="723647368" sldId="288"/>
            <ac:cxnSpMk id="22" creationId="{BCCFB66A-5928-12E3-99A9-FA14D104073B}"/>
          </ac:cxnSpMkLst>
        </pc:cxnChg>
      </pc:sldChg>
      <pc:sldChg chg="modNotesTx">
        <pc:chgData name="POULETT, William (NHS ENGLAND - X26)" userId="b39f1674-fdc3-4c6a-a6a8-0345ce6b8053" providerId="ADAL" clId="{7849253B-73E8-4A79-8050-893E5C83B7C5}" dt="2023-09-21T15:15:37.085" v="1434" actId="20577"/>
        <pc:sldMkLst>
          <pc:docMk/>
          <pc:sldMk cId="3949940207" sldId="289"/>
        </pc:sldMkLst>
      </pc:sldChg>
      <pc:sldChg chg="addSp delSp modSp mod modAnim">
        <pc:chgData name="POULETT, William (NHS ENGLAND - X26)" userId="b39f1674-fdc3-4c6a-a6a8-0345ce6b8053" providerId="ADAL" clId="{7849253B-73E8-4A79-8050-893E5C83B7C5}" dt="2023-09-19T15:58:32.862" v="856" actId="1076"/>
        <pc:sldMkLst>
          <pc:docMk/>
          <pc:sldMk cId="2381858312" sldId="290"/>
        </pc:sldMkLst>
        <pc:spChg chg="mod">
          <ac:chgData name="POULETT, William (NHS ENGLAND - X26)" userId="b39f1674-fdc3-4c6a-a6a8-0345ce6b8053" providerId="ADAL" clId="{7849253B-73E8-4A79-8050-893E5C83B7C5}" dt="2023-09-19T15:57:56.568" v="847" actId="1076"/>
          <ac:spMkLst>
            <pc:docMk/>
            <pc:sldMk cId="2381858312" sldId="290"/>
            <ac:spMk id="3" creationId="{422719AC-9E52-3257-31A3-CFF09F23E4EC}"/>
          </ac:spMkLst>
        </pc:spChg>
        <pc:spChg chg="add del">
          <ac:chgData name="POULETT, William (NHS ENGLAND - X26)" userId="b39f1674-fdc3-4c6a-a6a8-0345ce6b8053" providerId="ADAL" clId="{7849253B-73E8-4A79-8050-893E5C83B7C5}" dt="2023-09-19T15:24:11.320" v="249" actId="22"/>
          <ac:spMkLst>
            <pc:docMk/>
            <pc:sldMk cId="2381858312" sldId="290"/>
            <ac:spMk id="4" creationId="{51B7DDD9-98EA-D948-0A63-594A68274748}"/>
          </ac:spMkLst>
        </pc:spChg>
        <pc:spChg chg="add mod ord">
          <ac:chgData name="POULETT, William (NHS ENGLAND - X26)" userId="b39f1674-fdc3-4c6a-a6a8-0345ce6b8053" providerId="ADAL" clId="{7849253B-73E8-4A79-8050-893E5C83B7C5}" dt="2023-09-19T15:58:32.862" v="856" actId="1076"/>
          <ac:spMkLst>
            <pc:docMk/>
            <pc:sldMk cId="2381858312" sldId="290"/>
            <ac:spMk id="5" creationId="{7EACD596-B048-B1CF-C267-367DDD52B00E}"/>
          </ac:spMkLst>
        </pc:spChg>
        <pc:spChg chg="mod ord">
          <ac:chgData name="POULETT, William (NHS ENGLAND - X26)" userId="b39f1674-fdc3-4c6a-a6a8-0345ce6b8053" providerId="ADAL" clId="{7849253B-73E8-4A79-8050-893E5C83B7C5}" dt="2023-09-19T15:58:23.935" v="854" actId="207"/>
          <ac:spMkLst>
            <pc:docMk/>
            <pc:sldMk cId="2381858312" sldId="290"/>
            <ac:spMk id="7" creationId="{0009456E-0C99-6129-FB42-4E44D39C6FEF}"/>
          </ac:spMkLst>
        </pc:spChg>
      </pc:sldChg>
      <pc:sldChg chg="modSp mod">
        <pc:chgData name="POULETT, William (NHS ENGLAND - X26)" userId="b39f1674-fdc3-4c6a-a6a8-0345ce6b8053" providerId="ADAL" clId="{7849253B-73E8-4A79-8050-893E5C83B7C5}" dt="2023-09-19T15:22:52.158" v="237" actId="20577"/>
        <pc:sldMkLst>
          <pc:docMk/>
          <pc:sldMk cId="1795534453" sldId="291"/>
        </pc:sldMkLst>
        <pc:spChg chg="mod">
          <ac:chgData name="POULETT, William (NHS ENGLAND - X26)" userId="b39f1674-fdc3-4c6a-a6a8-0345ce6b8053" providerId="ADAL" clId="{7849253B-73E8-4A79-8050-893E5C83B7C5}" dt="2023-09-19T15:22:23.367" v="234" actId="113"/>
          <ac:spMkLst>
            <pc:docMk/>
            <pc:sldMk cId="1795534453" sldId="291"/>
            <ac:spMk id="2" creationId="{47BEB1EF-BD02-C563-3EDF-106C566CBE1D}"/>
          </ac:spMkLst>
        </pc:spChg>
        <pc:spChg chg="mod">
          <ac:chgData name="POULETT, William (NHS ENGLAND - X26)" userId="b39f1674-fdc3-4c6a-a6a8-0345ce6b8053" providerId="ADAL" clId="{7849253B-73E8-4A79-8050-893E5C83B7C5}" dt="2023-09-19T15:22:52.158" v="237" actId="20577"/>
          <ac:spMkLst>
            <pc:docMk/>
            <pc:sldMk cId="1795534453" sldId="291"/>
            <ac:spMk id="3" creationId="{E71C3D6A-F619-C50A-1C43-6A4A6F25FAD2}"/>
          </ac:spMkLst>
        </pc:spChg>
      </pc:sldChg>
      <pc:sldChg chg="modSp add mod">
        <pc:chgData name="POULETT, William (NHS ENGLAND - X26)" userId="b39f1674-fdc3-4c6a-a6a8-0345ce6b8053" providerId="ADAL" clId="{7849253B-73E8-4A79-8050-893E5C83B7C5}" dt="2023-09-21T10:42:12.170" v="1090" actId="20577"/>
        <pc:sldMkLst>
          <pc:docMk/>
          <pc:sldMk cId="72793436" sldId="292"/>
        </pc:sldMkLst>
        <pc:spChg chg="mod">
          <ac:chgData name="POULETT, William (NHS ENGLAND - X26)" userId="b39f1674-fdc3-4c6a-a6a8-0345ce6b8053" providerId="ADAL" clId="{7849253B-73E8-4A79-8050-893E5C83B7C5}" dt="2023-09-19T15:22:41.005" v="235" actId="113"/>
          <ac:spMkLst>
            <pc:docMk/>
            <pc:sldMk cId="72793436" sldId="292"/>
            <ac:spMk id="2" creationId="{47BEB1EF-BD02-C563-3EDF-106C566CBE1D}"/>
          </ac:spMkLst>
        </pc:spChg>
        <pc:spChg chg="mod">
          <ac:chgData name="POULETT, William (NHS ENGLAND - X26)" userId="b39f1674-fdc3-4c6a-a6a8-0345ce6b8053" providerId="ADAL" clId="{7849253B-73E8-4A79-8050-893E5C83B7C5}" dt="2023-09-21T10:42:12.170" v="1090" actId="20577"/>
          <ac:spMkLst>
            <pc:docMk/>
            <pc:sldMk cId="72793436" sldId="292"/>
            <ac:spMk id="3" creationId="{E71C3D6A-F619-C50A-1C43-6A4A6F25FAD2}"/>
          </ac:spMkLst>
        </pc:spChg>
      </pc:sldChg>
      <pc:sldChg chg="modSp add mod">
        <pc:chgData name="POULETT, William (NHS ENGLAND - X26)" userId="b39f1674-fdc3-4c6a-a6a8-0345ce6b8053" providerId="ADAL" clId="{7849253B-73E8-4A79-8050-893E5C83B7C5}" dt="2023-09-19T15:24:05.827" v="247" actId="113"/>
        <pc:sldMkLst>
          <pc:docMk/>
          <pc:sldMk cId="1192307017" sldId="293"/>
        </pc:sldMkLst>
        <pc:spChg chg="mod">
          <ac:chgData name="POULETT, William (NHS ENGLAND - X26)" userId="b39f1674-fdc3-4c6a-a6a8-0345ce6b8053" providerId="ADAL" clId="{7849253B-73E8-4A79-8050-893E5C83B7C5}" dt="2023-09-19T15:24:05.827" v="247" actId="113"/>
          <ac:spMkLst>
            <pc:docMk/>
            <pc:sldMk cId="1192307017" sldId="293"/>
            <ac:spMk id="2" creationId="{47BEB1EF-BD02-C563-3EDF-106C566CBE1D}"/>
          </ac:spMkLst>
        </pc:spChg>
        <pc:spChg chg="mod">
          <ac:chgData name="POULETT, William (NHS ENGLAND - X26)" userId="b39f1674-fdc3-4c6a-a6a8-0345ce6b8053" providerId="ADAL" clId="{7849253B-73E8-4A79-8050-893E5C83B7C5}" dt="2023-09-19T15:23:54.637" v="246" actId="27636"/>
          <ac:spMkLst>
            <pc:docMk/>
            <pc:sldMk cId="1192307017" sldId="293"/>
            <ac:spMk id="3" creationId="{E71C3D6A-F619-C50A-1C43-6A4A6F25FAD2}"/>
          </ac:spMkLst>
        </pc:spChg>
      </pc:sldChg>
      <pc:sldChg chg="addSp delSp modSp add mod">
        <pc:chgData name="POULETT, William (NHS ENGLAND - X26)" userId="b39f1674-fdc3-4c6a-a6a8-0345ce6b8053" providerId="ADAL" clId="{7849253B-73E8-4A79-8050-893E5C83B7C5}" dt="2023-09-19T15:28:42.479" v="587" actId="931"/>
        <pc:sldMkLst>
          <pc:docMk/>
          <pc:sldMk cId="3450465772" sldId="294"/>
        </pc:sldMkLst>
        <pc:spChg chg="mod">
          <ac:chgData name="POULETT, William (NHS ENGLAND - X26)" userId="b39f1674-fdc3-4c6a-a6a8-0345ce6b8053" providerId="ADAL" clId="{7849253B-73E8-4A79-8050-893E5C83B7C5}" dt="2023-09-19T15:26:59.768" v="567" actId="20577"/>
          <ac:spMkLst>
            <pc:docMk/>
            <pc:sldMk cId="3450465772" sldId="294"/>
            <ac:spMk id="3" creationId="{E71C3D6A-F619-C50A-1C43-6A4A6F25FAD2}"/>
          </ac:spMkLst>
        </pc:spChg>
        <pc:picChg chg="add del mod">
          <ac:chgData name="POULETT, William (NHS ENGLAND - X26)" userId="b39f1674-fdc3-4c6a-a6a8-0345ce6b8053" providerId="ADAL" clId="{7849253B-73E8-4A79-8050-893E5C83B7C5}" dt="2023-09-19T15:28:42.479" v="587" actId="931"/>
          <ac:picMkLst>
            <pc:docMk/>
            <pc:sldMk cId="3450465772" sldId="294"/>
            <ac:picMk id="5" creationId="{AE18ABEF-8E8E-A4DE-124B-11656F0303E2}"/>
          </ac:picMkLst>
        </pc:picChg>
        <pc:picChg chg="add del mod">
          <ac:chgData name="POULETT, William (NHS ENGLAND - X26)" userId="b39f1674-fdc3-4c6a-a6a8-0345ce6b8053" providerId="ADAL" clId="{7849253B-73E8-4A79-8050-893E5C83B7C5}" dt="2023-09-19T15:28:42.479" v="587" actId="931"/>
          <ac:picMkLst>
            <pc:docMk/>
            <pc:sldMk cId="3450465772" sldId="294"/>
            <ac:picMk id="7" creationId="{823F12C9-EF90-0708-B629-48E9854DB477}"/>
          </ac:picMkLst>
        </pc:picChg>
        <pc:picChg chg="add del mod">
          <ac:chgData name="POULETT, William (NHS ENGLAND - X26)" userId="b39f1674-fdc3-4c6a-a6a8-0345ce6b8053" providerId="ADAL" clId="{7849253B-73E8-4A79-8050-893E5C83B7C5}" dt="2023-09-19T15:28:42.479" v="587" actId="931"/>
          <ac:picMkLst>
            <pc:docMk/>
            <pc:sldMk cId="3450465772" sldId="294"/>
            <ac:picMk id="9" creationId="{278A6DC7-77D0-91A8-B5B8-188F23261326}"/>
          </ac:picMkLst>
        </pc:picChg>
      </pc:sldChg>
      <pc:sldChg chg="addSp modSp mod modAnim">
        <pc:chgData name="POULETT, William (NHS ENGLAND - X26)" userId="b39f1674-fdc3-4c6a-a6a8-0345ce6b8053" providerId="ADAL" clId="{7849253B-73E8-4A79-8050-893E5C83B7C5}" dt="2023-09-21T10:12:49.534" v="924" actId="14100"/>
        <pc:sldMkLst>
          <pc:docMk/>
          <pc:sldMk cId="2952329053" sldId="295"/>
        </pc:sldMkLst>
        <pc:spChg chg="mod">
          <ac:chgData name="POULETT, William (NHS ENGLAND - X26)" userId="b39f1674-fdc3-4c6a-a6a8-0345ce6b8053" providerId="ADAL" clId="{7849253B-73E8-4A79-8050-893E5C83B7C5}" dt="2023-09-21T10:12:31.815" v="922" actId="15"/>
          <ac:spMkLst>
            <pc:docMk/>
            <pc:sldMk cId="2952329053" sldId="295"/>
            <ac:spMk id="3" creationId="{E71C3D6A-F619-C50A-1C43-6A4A6F25FAD2}"/>
          </ac:spMkLst>
        </pc:spChg>
        <pc:spChg chg="add mod">
          <ac:chgData name="POULETT, William (NHS ENGLAND - X26)" userId="b39f1674-fdc3-4c6a-a6a8-0345ce6b8053" providerId="ADAL" clId="{7849253B-73E8-4A79-8050-893E5C83B7C5}" dt="2023-09-21T10:12:49.534" v="924" actId="14100"/>
          <ac:spMkLst>
            <pc:docMk/>
            <pc:sldMk cId="2952329053" sldId="295"/>
            <ac:spMk id="5" creationId="{BFF269AB-407B-4A5D-1494-B22CCFB6C855}"/>
          </ac:spMkLst>
        </pc:spChg>
        <pc:picChg chg="add mod">
          <ac:chgData name="POULETT, William (NHS ENGLAND - X26)" userId="b39f1674-fdc3-4c6a-a6a8-0345ce6b8053" providerId="ADAL" clId="{7849253B-73E8-4A79-8050-893E5C83B7C5}" dt="2023-09-21T10:07:23.720" v="880" actId="14100"/>
          <ac:picMkLst>
            <pc:docMk/>
            <pc:sldMk cId="2952329053" sldId="295"/>
            <ac:picMk id="4" creationId="{B0199B39-36D5-65A5-007B-A9E45BB099F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B116F-3583-4865-B151-020D76A81AF7}" type="datetimeFigureOut">
              <a:rPr lang="en-GB" smtClean="0"/>
              <a:t>09/10/2023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B4B3D-30B1-4624-B30E-C6C3EFAB91BA}" type="slidenum">
              <a:rPr lang="en-GB" smtClean="0"/>
              <a:t>‹#›</a:t>
            </a:fld>
            <a:endParaRPr lang="en-GB"/>
          </a:p>
        </p:txBody>
      </p:sp>
    </p:spTree>
    <p:extLst>
      <p:ext uri="{BB962C8B-B14F-4D97-AF65-F5344CB8AC3E}">
        <p14:creationId xmlns:p14="http://schemas.microsoft.com/office/powerpoint/2010/main" val="3190065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2FB4B3D-30B1-4624-B30E-C6C3EFAB91BA}" type="slidenum">
              <a:rPr lang="en-GB" smtClean="0"/>
              <a:t>1</a:t>
            </a:fld>
            <a:endParaRPr lang="en-GB"/>
          </a:p>
        </p:txBody>
      </p:sp>
    </p:spTree>
    <p:extLst>
      <p:ext uri="{BB962C8B-B14F-4D97-AF65-F5344CB8AC3E}">
        <p14:creationId xmlns:p14="http://schemas.microsoft.com/office/powerpoint/2010/main" val="207796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Difference between classification and regression, line to fit vs line to separate,</a:t>
            </a:r>
          </a:p>
          <a:p>
            <a:r>
              <a:rPr lang="en-GB"/>
              <a:t>Possibly look at overfitting in this example.</a:t>
            </a:r>
          </a:p>
          <a:p>
            <a:endParaRPr lang="en-GB"/>
          </a:p>
          <a:p>
            <a:r>
              <a:rPr lang="en-GB"/>
              <a:t>ANY QUESTIONS</a:t>
            </a:r>
          </a:p>
        </p:txBody>
      </p:sp>
      <p:sp>
        <p:nvSpPr>
          <p:cNvPr id="4" name="Slide Number Placeholder 3"/>
          <p:cNvSpPr>
            <a:spLocks noGrp="1"/>
          </p:cNvSpPr>
          <p:nvPr>
            <p:ph type="sldNum" sz="quarter" idx="5"/>
          </p:nvPr>
        </p:nvSpPr>
        <p:spPr/>
        <p:txBody>
          <a:bodyPr/>
          <a:lstStyle/>
          <a:p>
            <a:fld id="{F2FB4B3D-30B1-4624-B30E-C6C3EFAB91BA}" type="slidenum">
              <a:rPr lang="en-GB" smtClean="0"/>
              <a:t>13</a:t>
            </a:fld>
            <a:endParaRPr lang="en-GB"/>
          </a:p>
        </p:txBody>
      </p:sp>
    </p:spTree>
    <p:extLst>
      <p:ext uri="{BB962C8B-B14F-4D97-AF65-F5344CB8AC3E}">
        <p14:creationId xmlns:p14="http://schemas.microsoft.com/office/powerpoint/2010/main" val="539351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FB4B3D-30B1-4624-B30E-C6C3EFAB91BA}" type="slidenum">
              <a:rPr lang="en-GB" smtClean="0"/>
              <a:t>14</a:t>
            </a:fld>
            <a:endParaRPr lang="en-GB"/>
          </a:p>
        </p:txBody>
      </p:sp>
    </p:spTree>
    <p:extLst>
      <p:ext uri="{BB962C8B-B14F-4D97-AF65-F5344CB8AC3E}">
        <p14:creationId xmlns:p14="http://schemas.microsoft.com/office/powerpoint/2010/main" val="2817884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model is perfect on the training data, but would perform badly on data it hadn’t seen before. </a:t>
            </a:r>
          </a:p>
        </p:txBody>
      </p:sp>
      <p:sp>
        <p:nvSpPr>
          <p:cNvPr id="4" name="Slide Number Placeholder 3"/>
          <p:cNvSpPr>
            <a:spLocks noGrp="1"/>
          </p:cNvSpPr>
          <p:nvPr>
            <p:ph type="sldNum" sz="quarter" idx="5"/>
          </p:nvPr>
        </p:nvSpPr>
        <p:spPr/>
        <p:txBody>
          <a:bodyPr/>
          <a:lstStyle/>
          <a:p>
            <a:fld id="{F2FB4B3D-30B1-4624-B30E-C6C3EFAB91BA}" type="slidenum">
              <a:rPr lang="en-GB" smtClean="0"/>
              <a:t>20</a:t>
            </a:fld>
            <a:endParaRPr lang="en-GB"/>
          </a:p>
        </p:txBody>
      </p:sp>
    </p:spTree>
    <p:extLst>
      <p:ext uri="{BB962C8B-B14F-4D97-AF65-F5344CB8AC3E}">
        <p14:creationId xmlns:p14="http://schemas.microsoft.com/office/powerpoint/2010/main" val="1355411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Test data is part of original data, not to be confused with assurance data. </a:t>
            </a:r>
          </a:p>
        </p:txBody>
      </p:sp>
      <p:sp>
        <p:nvSpPr>
          <p:cNvPr id="4" name="Slide Number Placeholder 3"/>
          <p:cNvSpPr>
            <a:spLocks noGrp="1"/>
          </p:cNvSpPr>
          <p:nvPr>
            <p:ph type="sldNum" sz="quarter" idx="5"/>
          </p:nvPr>
        </p:nvSpPr>
        <p:spPr/>
        <p:txBody>
          <a:bodyPr/>
          <a:lstStyle/>
          <a:p>
            <a:fld id="{F2FB4B3D-30B1-4624-B30E-C6C3EFAB91BA}" type="slidenum">
              <a:rPr lang="en-GB" smtClean="0"/>
              <a:t>23</a:t>
            </a:fld>
            <a:endParaRPr lang="en-GB"/>
          </a:p>
        </p:txBody>
      </p:sp>
    </p:spTree>
    <p:extLst>
      <p:ext uri="{BB962C8B-B14F-4D97-AF65-F5344CB8AC3E}">
        <p14:creationId xmlns:p14="http://schemas.microsoft.com/office/powerpoint/2010/main" val="2661727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Answers: 1) High precision and high recall 2) High recall but low precision</a:t>
            </a:r>
          </a:p>
        </p:txBody>
      </p:sp>
      <p:sp>
        <p:nvSpPr>
          <p:cNvPr id="4" name="Slide Number Placeholder 3"/>
          <p:cNvSpPr>
            <a:spLocks noGrp="1"/>
          </p:cNvSpPr>
          <p:nvPr>
            <p:ph type="sldNum" sz="quarter" idx="5"/>
          </p:nvPr>
        </p:nvSpPr>
        <p:spPr/>
        <p:txBody>
          <a:bodyPr/>
          <a:lstStyle/>
          <a:p>
            <a:fld id="{F2FB4B3D-30B1-4624-B30E-C6C3EFAB91BA}" type="slidenum">
              <a:rPr lang="en-GB" smtClean="0"/>
              <a:t>24</a:t>
            </a:fld>
            <a:endParaRPr lang="en-GB"/>
          </a:p>
        </p:txBody>
      </p:sp>
    </p:spTree>
    <p:extLst>
      <p:ext uri="{BB962C8B-B14F-4D97-AF65-F5344CB8AC3E}">
        <p14:creationId xmlns:p14="http://schemas.microsoft.com/office/powerpoint/2010/main" val="182673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Answers:</a:t>
            </a:r>
          </a:p>
          <a:p>
            <a:pPr marL="228600" indent="-228600">
              <a:buAutoNum type="arabicParenR"/>
            </a:pPr>
            <a:r>
              <a:rPr lang="en-GB"/>
              <a:t>High recall, low precision</a:t>
            </a:r>
          </a:p>
          <a:p>
            <a:pPr marL="228600" indent="-228600">
              <a:buAutoNum type="arabicParenR"/>
            </a:pPr>
            <a:r>
              <a:rPr lang="en-GB"/>
              <a:t>High precision, lower recall</a:t>
            </a:r>
          </a:p>
          <a:p>
            <a:pPr marL="228600" indent="-228600">
              <a:buAutoNum type="arabicParenR"/>
            </a:pPr>
            <a:r>
              <a:rPr lang="en-GB"/>
              <a:t>High recall for malignant class, can sacrifice some precision. </a:t>
            </a:r>
          </a:p>
        </p:txBody>
      </p:sp>
      <p:sp>
        <p:nvSpPr>
          <p:cNvPr id="4" name="Slide Number Placeholder 3"/>
          <p:cNvSpPr>
            <a:spLocks noGrp="1"/>
          </p:cNvSpPr>
          <p:nvPr>
            <p:ph type="sldNum" sz="quarter" idx="5"/>
          </p:nvPr>
        </p:nvSpPr>
        <p:spPr/>
        <p:txBody>
          <a:bodyPr/>
          <a:lstStyle/>
          <a:p>
            <a:fld id="{F2FB4B3D-30B1-4624-B30E-C6C3EFAB91BA}" type="slidenum">
              <a:rPr lang="en-GB" smtClean="0"/>
              <a:t>25</a:t>
            </a:fld>
            <a:endParaRPr lang="en-GB"/>
          </a:p>
        </p:txBody>
      </p:sp>
    </p:spTree>
    <p:extLst>
      <p:ext uri="{BB962C8B-B14F-4D97-AF65-F5344CB8AC3E}">
        <p14:creationId xmlns:p14="http://schemas.microsoft.com/office/powerpoint/2010/main" val="1025770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Machine learning models rely on the statistical relationship between the data and the target variable. The qualities of the model are related to the qualities of the data. </a:t>
            </a:r>
          </a:p>
          <a:p>
            <a:endParaRPr lang="en-GB"/>
          </a:p>
          <a:p>
            <a:r>
              <a:rPr lang="en-GB"/>
              <a:t>There are questions we can ask of the training data to identify risks. </a:t>
            </a:r>
          </a:p>
          <a:p>
            <a:endParaRPr lang="en-GB"/>
          </a:p>
          <a:p>
            <a:endParaRPr lang="en-GB"/>
          </a:p>
          <a:p>
            <a:r>
              <a:rPr lang="en-GB"/>
              <a:t>NEWS EXAMPLE: </a:t>
            </a:r>
          </a:p>
          <a:p>
            <a:r>
              <a:rPr lang="en-GB"/>
              <a:t>Model wanted to be given say 300 CVs, and only return the top 10 for a particular role. </a:t>
            </a:r>
          </a:p>
          <a:p>
            <a:endParaRPr lang="en-GB"/>
          </a:p>
          <a:p>
            <a:r>
              <a:rPr lang="en-GB"/>
              <a:t>PROXY EXAMPLE:</a:t>
            </a:r>
          </a:p>
          <a:p>
            <a:r>
              <a:rPr lang="en-GB"/>
              <a:t>Consider an elderly lady who has gone to get a breast cancer screening, who’s usual GP is dominated by young university students. The model has learnt that patients from this GP are very unlikely to have breast cancer. It doesn’t know this because of the young demographic, it has simply made a link to the postcode. It might be the case that an elderly individual is more likely to be given a </a:t>
            </a:r>
            <a:r>
              <a:rPr lang="en-GB" b="1"/>
              <a:t>false negative </a:t>
            </a:r>
            <a:r>
              <a:rPr lang="en-GB" b="0"/>
              <a:t>prediction, simply because of the GP she goes to. </a:t>
            </a:r>
          </a:p>
          <a:p>
            <a:endParaRPr lang="en-GB" b="0"/>
          </a:p>
          <a:p>
            <a:r>
              <a:rPr lang="en-GB" b="0"/>
              <a:t>No clinical reason, don’t have it in your model. </a:t>
            </a:r>
          </a:p>
        </p:txBody>
      </p:sp>
      <p:sp>
        <p:nvSpPr>
          <p:cNvPr id="4" name="Slide Number Placeholder 3"/>
          <p:cNvSpPr>
            <a:spLocks noGrp="1"/>
          </p:cNvSpPr>
          <p:nvPr>
            <p:ph type="sldNum" sz="quarter" idx="5"/>
          </p:nvPr>
        </p:nvSpPr>
        <p:spPr/>
        <p:txBody>
          <a:bodyPr/>
          <a:lstStyle/>
          <a:p>
            <a:fld id="{F2FB4B3D-30B1-4624-B30E-C6C3EFAB91BA}" type="slidenum">
              <a:rPr lang="en-GB" smtClean="0"/>
              <a:t>28</a:t>
            </a:fld>
            <a:endParaRPr lang="en-GB"/>
          </a:p>
        </p:txBody>
      </p:sp>
    </p:spTree>
    <p:extLst>
      <p:ext uri="{BB962C8B-B14F-4D97-AF65-F5344CB8AC3E}">
        <p14:creationId xmlns:p14="http://schemas.microsoft.com/office/powerpoint/2010/main" val="3528326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We’ve already mentioned that the quality of the model relies on the quality of the statistical relationship between the training data and the target variable.</a:t>
            </a:r>
          </a:p>
          <a:p>
            <a:r>
              <a:rPr lang="en-GB"/>
              <a:t>As the testing data is a held out sample of the training data, we can ask some of the same questions about the test data. </a:t>
            </a:r>
          </a:p>
          <a:p>
            <a:endParaRPr lang="en-GB"/>
          </a:p>
          <a:p>
            <a:r>
              <a:rPr lang="en-GB"/>
              <a:t>Balanced data, over sampling and under-sampling. </a:t>
            </a:r>
          </a:p>
        </p:txBody>
      </p:sp>
      <p:sp>
        <p:nvSpPr>
          <p:cNvPr id="4" name="Slide Number Placeholder 3"/>
          <p:cNvSpPr>
            <a:spLocks noGrp="1"/>
          </p:cNvSpPr>
          <p:nvPr>
            <p:ph type="sldNum" sz="quarter" idx="5"/>
          </p:nvPr>
        </p:nvSpPr>
        <p:spPr/>
        <p:txBody>
          <a:bodyPr/>
          <a:lstStyle/>
          <a:p>
            <a:fld id="{F2FB4B3D-30B1-4624-B30E-C6C3EFAB91BA}" type="slidenum">
              <a:rPr lang="en-GB" smtClean="0"/>
              <a:t>29</a:t>
            </a:fld>
            <a:endParaRPr lang="en-GB"/>
          </a:p>
        </p:txBody>
      </p:sp>
    </p:spTree>
    <p:extLst>
      <p:ext uri="{BB962C8B-B14F-4D97-AF65-F5344CB8AC3E}">
        <p14:creationId xmlns:p14="http://schemas.microsoft.com/office/powerpoint/2010/main" val="3143613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Don’t stop climbing the mountain</a:t>
            </a:r>
          </a:p>
          <a:p>
            <a:endParaRPr lang="en-US"/>
          </a:p>
          <a:p>
            <a:endParaRPr lang="en-US"/>
          </a:p>
        </p:txBody>
      </p:sp>
      <p:sp>
        <p:nvSpPr>
          <p:cNvPr id="4" name="Slide Number Placeholder 3"/>
          <p:cNvSpPr>
            <a:spLocks noGrp="1"/>
          </p:cNvSpPr>
          <p:nvPr>
            <p:ph type="sldNum" sz="quarter" idx="5"/>
          </p:nvPr>
        </p:nvSpPr>
        <p:spPr/>
        <p:txBody>
          <a:bodyPr/>
          <a:lstStyle/>
          <a:p>
            <a:fld id="{F2FB4B3D-30B1-4624-B30E-C6C3EFAB91BA}" type="slidenum">
              <a:rPr lang="en-GB" smtClean="0"/>
              <a:t>30</a:t>
            </a:fld>
            <a:endParaRPr lang="en-GB"/>
          </a:p>
        </p:txBody>
      </p:sp>
    </p:spTree>
    <p:extLst>
      <p:ext uri="{BB962C8B-B14F-4D97-AF65-F5344CB8AC3E}">
        <p14:creationId xmlns:p14="http://schemas.microsoft.com/office/powerpoint/2010/main" val="4047573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Other examples – most likely to come back, over time the model will predict patients based on past data, eventually these patients will be prioritised for support, so won’t come nay longer, so it might change. Group that might come back might will change over time. </a:t>
            </a:r>
          </a:p>
        </p:txBody>
      </p:sp>
      <p:sp>
        <p:nvSpPr>
          <p:cNvPr id="4" name="Slide Number Placeholder 3"/>
          <p:cNvSpPr>
            <a:spLocks noGrp="1"/>
          </p:cNvSpPr>
          <p:nvPr>
            <p:ph type="sldNum" sz="quarter" idx="5"/>
          </p:nvPr>
        </p:nvSpPr>
        <p:spPr/>
        <p:txBody>
          <a:bodyPr/>
          <a:lstStyle/>
          <a:p>
            <a:fld id="{F2FB4B3D-30B1-4624-B30E-C6C3EFAB91BA}" type="slidenum">
              <a:rPr lang="en-GB" smtClean="0"/>
              <a:t>31</a:t>
            </a:fld>
            <a:endParaRPr lang="en-GB"/>
          </a:p>
        </p:txBody>
      </p:sp>
    </p:spTree>
    <p:extLst>
      <p:ext uri="{BB962C8B-B14F-4D97-AF65-F5344CB8AC3E}">
        <p14:creationId xmlns:p14="http://schemas.microsoft.com/office/powerpoint/2010/main" val="379737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 with creds, </a:t>
            </a:r>
          </a:p>
          <a:p>
            <a:r>
              <a:rPr lang="en-US"/>
              <a:t>What this training isn’t </a:t>
            </a:r>
          </a:p>
          <a:p>
            <a:r>
              <a:rPr lang="en-US"/>
              <a:t>I like to be interrupted </a:t>
            </a:r>
          </a:p>
        </p:txBody>
      </p:sp>
      <p:sp>
        <p:nvSpPr>
          <p:cNvPr id="4" name="Slide Number Placeholder 3"/>
          <p:cNvSpPr>
            <a:spLocks noGrp="1"/>
          </p:cNvSpPr>
          <p:nvPr>
            <p:ph type="sldNum" sz="quarter" idx="5"/>
          </p:nvPr>
        </p:nvSpPr>
        <p:spPr/>
        <p:txBody>
          <a:bodyPr/>
          <a:lstStyle/>
          <a:p>
            <a:fld id="{F2FB4B3D-30B1-4624-B30E-C6C3EFAB91BA}" type="slidenum">
              <a:rPr lang="en-GB" smtClean="0"/>
              <a:t>2</a:t>
            </a:fld>
            <a:endParaRPr lang="en-GB"/>
          </a:p>
        </p:txBody>
      </p:sp>
    </p:spTree>
    <p:extLst>
      <p:ext uri="{BB962C8B-B14F-4D97-AF65-F5344CB8AC3E}">
        <p14:creationId xmlns:p14="http://schemas.microsoft.com/office/powerpoint/2010/main" val="2973152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 machine learning algorithm? Maybe mention that on the slide before. What are the problems we are trying to solve? </a:t>
            </a:r>
          </a:p>
          <a:p>
            <a:r>
              <a:rPr lang="en-GB" dirty="0"/>
              <a:t>Mention difference between this and traditional coding</a:t>
            </a:r>
          </a:p>
          <a:p>
            <a:endParaRPr lang="en-GB" dirty="0"/>
          </a:p>
          <a:p>
            <a:r>
              <a:rPr lang="en-GB" dirty="0"/>
              <a:t>Generally we use machine learning when problems would be too expensive to be solved by other methods</a:t>
            </a:r>
          </a:p>
        </p:txBody>
      </p:sp>
      <p:sp>
        <p:nvSpPr>
          <p:cNvPr id="4" name="Slide Number Placeholder 3"/>
          <p:cNvSpPr>
            <a:spLocks noGrp="1"/>
          </p:cNvSpPr>
          <p:nvPr>
            <p:ph type="sldNum" sz="quarter" idx="5"/>
          </p:nvPr>
        </p:nvSpPr>
        <p:spPr/>
        <p:txBody>
          <a:bodyPr/>
          <a:lstStyle/>
          <a:p>
            <a:fld id="{F2FB4B3D-30B1-4624-B30E-C6C3EFAB91BA}" type="slidenum">
              <a:rPr lang="en-GB" smtClean="0"/>
              <a:t>5</a:t>
            </a:fld>
            <a:endParaRPr lang="en-GB"/>
          </a:p>
        </p:txBody>
      </p:sp>
    </p:spTree>
    <p:extLst>
      <p:ext uri="{BB962C8B-B14F-4D97-AF65-F5344CB8AC3E}">
        <p14:creationId xmlns:p14="http://schemas.microsoft.com/office/powerpoint/2010/main" val="3398728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Maybe too much on the slide, split up. </a:t>
            </a:r>
          </a:p>
          <a:p>
            <a:r>
              <a:rPr lang="en-GB"/>
              <a:t>What is a machine learning algorithm? Maybe mention that on the slide before. What are the problems we are trying to solve? </a:t>
            </a:r>
          </a:p>
        </p:txBody>
      </p:sp>
      <p:sp>
        <p:nvSpPr>
          <p:cNvPr id="4" name="Slide Number Placeholder 3"/>
          <p:cNvSpPr>
            <a:spLocks noGrp="1"/>
          </p:cNvSpPr>
          <p:nvPr>
            <p:ph type="sldNum" sz="quarter" idx="5"/>
          </p:nvPr>
        </p:nvSpPr>
        <p:spPr/>
        <p:txBody>
          <a:bodyPr/>
          <a:lstStyle/>
          <a:p>
            <a:fld id="{F2FB4B3D-30B1-4624-B30E-C6C3EFAB91BA}" type="slidenum">
              <a:rPr lang="en-GB" smtClean="0"/>
              <a:t>6</a:t>
            </a:fld>
            <a:endParaRPr lang="en-GB"/>
          </a:p>
        </p:txBody>
      </p:sp>
    </p:spTree>
    <p:extLst>
      <p:ext uri="{BB962C8B-B14F-4D97-AF65-F5344CB8AC3E}">
        <p14:creationId xmlns:p14="http://schemas.microsoft.com/office/powerpoint/2010/main" val="1277165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only looked at a few dimensions, we want to be able to ‘look’ at lots more. </a:t>
            </a:r>
          </a:p>
          <a:p>
            <a:endParaRPr lang="en-GB" dirty="0"/>
          </a:p>
          <a:p>
            <a:r>
              <a:rPr lang="en-GB" dirty="0"/>
              <a:t>The following slides might get a little difficult, and a little technical for a lot of you. And at times you might wonder why you, working in solutions assurance, need to know all these new terms and learn about all these new concepts?</a:t>
            </a:r>
          </a:p>
          <a:p>
            <a:r>
              <a:rPr lang="en-GB" dirty="0"/>
              <a:t>The key thing is: In the future, when working with developers and stakeholders who have these new AI systems, there are a lot of terms and concepts you’ll need to have a base understanding of to engage with these developers. Even if you don’t understand everything and forget some of the key terms, you’ll have something to turn to in the future, and you’ll hopefully know which terms you need to google!</a:t>
            </a:r>
          </a:p>
        </p:txBody>
      </p:sp>
      <p:sp>
        <p:nvSpPr>
          <p:cNvPr id="4" name="Slide Number Placeholder 3"/>
          <p:cNvSpPr>
            <a:spLocks noGrp="1"/>
          </p:cNvSpPr>
          <p:nvPr>
            <p:ph type="sldNum" sz="quarter" idx="5"/>
          </p:nvPr>
        </p:nvSpPr>
        <p:spPr/>
        <p:txBody>
          <a:bodyPr/>
          <a:lstStyle/>
          <a:p>
            <a:fld id="{F2FB4B3D-30B1-4624-B30E-C6C3EFAB91BA}" type="slidenum">
              <a:rPr lang="en-GB" smtClean="0"/>
              <a:t>8</a:t>
            </a:fld>
            <a:endParaRPr lang="en-GB"/>
          </a:p>
        </p:txBody>
      </p:sp>
    </p:spTree>
    <p:extLst>
      <p:ext uri="{BB962C8B-B14F-4D97-AF65-F5344CB8AC3E}">
        <p14:creationId xmlns:p14="http://schemas.microsoft.com/office/powerpoint/2010/main" val="3738789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FB4B3D-30B1-4624-B30E-C6C3EFAB91BA}" type="slidenum">
              <a:rPr lang="en-GB" smtClean="0"/>
              <a:t>9</a:t>
            </a:fld>
            <a:endParaRPr lang="en-GB"/>
          </a:p>
        </p:txBody>
      </p:sp>
    </p:spTree>
    <p:extLst>
      <p:ext uri="{BB962C8B-B14F-4D97-AF65-F5344CB8AC3E}">
        <p14:creationId xmlns:p14="http://schemas.microsoft.com/office/powerpoint/2010/main" val="989185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Triangles are new</a:t>
            </a:r>
          </a:p>
        </p:txBody>
      </p:sp>
      <p:sp>
        <p:nvSpPr>
          <p:cNvPr id="4" name="Slide Number Placeholder 3"/>
          <p:cNvSpPr>
            <a:spLocks noGrp="1"/>
          </p:cNvSpPr>
          <p:nvPr>
            <p:ph type="sldNum" sz="quarter" idx="5"/>
          </p:nvPr>
        </p:nvSpPr>
        <p:spPr/>
        <p:txBody>
          <a:bodyPr/>
          <a:lstStyle/>
          <a:p>
            <a:fld id="{F2FB4B3D-30B1-4624-B30E-C6C3EFAB91BA}" type="slidenum">
              <a:rPr lang="en-GB" smtClean="0"/>
              <a:t>10</a:t>
            </a:fld>
            <a:endParaRPr lang="en-GB"/>
          </a:p>
        </p:txBody>
      </p:sp>
    </p:spTree>
    <p:extLst>
      <p:ext uri="{BB962C8B-B14F-4D97-AF65-F5344CB8AC3E}">
        <p14:creationId xmlns:p14="http://schemas.microsoft.com/office/powerpoint/2010/main" val="3201613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Clustering algorithms are evaluated by separation </a:t>
            </a:r>
          </a:p>
          <a:p>
            <a:endParaRPr lang="en-GB"/>
          </a:p>
          <a:p>
            <a:endParaRPr lang="en-GB"/>
          </a:p>
          <a:p>
            <a:r>
              <a:rPr lang="en-GB"/>
              <a:t>ANY QUESTIONS</a:t>
            </a:r>
          </a:p>
          <a:p>
            <a:endParaRPr lang="en-GB"/>
          </a:p>
          <a:p>
            <a:endParaRPr lang="en-GB"/>
          </a:p>
          <a:p>
            <a:r>
              <a:rPr lang="en-GB"/>
              <a:t>Are we happy with </a:t>
            </a:r>
          </a:p>
          <a:p>
            <a:r>
              <a:rPr lang="en-GB"/>
              <a:t>Supervised vs unsupervised</a:t>
            </a:r>
          </a:p>
          <a:p>
            <a:r>
              <a:rPr lang="en-GB"/>
              <a:t>Classification vs regression vs clustering </a:t>
            </a:r>
          </a:p>
          <a:p>
            <a:endParaRPr lang="en-GB"/>
          </a:p>
        </p:txBody>
      </p:sp>
      <p:sp>
        <p:nvSpPr>
          <p:cNvPr id="4" name="Slide Number Placeholder 3"/>
          <p:cNvSpPr>
            <a:spLocks noGrp="1"/>
          </p:cNvSpPr>
          <p:nvPr>
            <p:ph type="sldNum" sz="quarter" idx="5"/>
          </p:nvPr>
        </p:nvSpPr>
        <p:spPr/>
        <p:txBody>
          <a:bodyPr/>
          <a:lstStyle/>
          <a:p>
            <a:fld id="{F2FB4B3D-30B1-4624-B30E-C6C3EFAB91BA}" type="slidenum">
              <a:rPr lang="en-GB" smtClean="0"/>
              <a:t>11</a:t>
            </a:fld>
            <a:endParaRPr lang="en-GB"/>
          </a:p>
        </p:txBody>
      </p:sp>
    </p:spTree>
    <p:extLst>
      <p:ext uri="{BB962C8B-B14F-4D97-AF65-F5344CB8AC3E}">
        <p14:creationId xmlns:p14="http://schemas.microsoft.com/office/powerpoint/2010/main" val="3369346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Rewarded by making good guesses. Pattern’s start to appear. </a:t>
            </a:r>
          </a:p>
        </p:txBody>
      </p:sp>
      <p:sp>
        <p:nvSpPr>
          <p:cNvPr id="4" name="Slide Number Placeholder 3"/>
          <p:cNvSpPr>
            <a:spLocks noGrp="1"/>
          </p:cNvSpPr>
          <p:nvPr>
            <p:ph type="sldNum" sz="quarter" idx="5"/>
          </p:nvPr>
        </p:nvSpPr>
        <p:spPr/>
        <p:txBody>
          <a:bodyPr/>
          <a:lstStyle/>
          <a:p>
            <a:fld id="{F2FB4B3D-30B1-4624-B30E-C6C3EFAB91BA}" type="slidenum">
              <a:rPr lang="en-GB" smtClean="0"/>
              <a:t>12</a:t>
            </a:fld>
            <a:endParaRPr lang="en-GB"/>
          </a:p>
        </p:txBody>
      </p:sp>
    </p:spTree>
    <p:extLst>
      <p:ext uri="{BB962C8B-B14F-4D97-AF65-F5344CB8AC3E}">
        <p14:creationId xmlns:p14="http://schemas.microsoft.com/office/powerpoint/2010/main" val="1749019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714BC-782D-2F1C-AC9D-EA42CE00B4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294245F-10D3-0693-C912-321499D749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9EBB852-AFC7-268C-FC1F-8F475A8E5406}"/>
              </a:ext>
            </a:extLst>
          </p:cNvPr>
          <p:cNvSpPr>
            <a:spLocks noGrp="1"/>
          </p:cNvSpPr>
          <p:nvPr>
            <p:ph type="dt" sz="half" idx="10"/>
          </p:nvPr>
        </p:nvSpPr>
        <p:spPr/>
        <p:txBody>
          <a:bodyPr/>
          <a:lstStyle/>
          <a:p>
            <a:fld id="{8D2B1AB1-89B2-4797-9024-36C073BB3858}" type="datetimeFigureOut">
              <a:rPr lang="en-GB" smtClean="0"/>
              <a:t>09/10/2023</a:t>
            </a:fld>
            <a:endParaRPr lang="en-GB"/>
          </a:p>
        </p:txBody>
      </p:sp>
      <p:sp>
        <p:nvSpPr>
          <p:cNvPr id="5" name="Footer Placeholder 4">
            <a:extLst>
              <a:ext uri="{FF2B5EF4-FFF2-40B4-BE49-F238E27FC236}">
                <a16:creationId xmlns:a16="http://schemas.microsoft.com/office/drawing/2014/main" id="{33E1D5C4-C861-32A1-2C18-12E59F1C66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D8B284-4D61-6E68-D9DB-63CB870ED814}"/>
              </a:ext>
            </a:extLst>
          </p:cNvPr>
          <p:cNvSpPr>
            <a:spLocks noGrp="1"/>
          </p:cNvSpPr>
          <p:nvPr>
            <p:ph type="sldNum" sz="quarter" idx="12"/>
          </p:nvPr>
        </p:nvSpPr>
        <p:spPr/>
        <p:txBody>
          <a:bodyPr/>
          <a:lstStyle/>
          <a:p>
            <a:fld id="{11F23DBB-C930-4FE8-AA1F-C7A79C036061}" type="slidenum">
              <a:rPr lang="en-GB" smtClean="0"/>
              <a:t>‹#›</a:t>
            </a:fld>
            <a:endParaRPr lang="en-GB"/>
          </a:p>
        </p:txBody>
      </p:sp>
    </p:spTree>
    <p:extLst>
      <p:ext uri="{BB962C8B-B14F-4D97-AF65-F5344CB8AC3E}">
        <p14:creationId xmlns:p14="http://schemas.microsoft.com/office/powerpoint/2010/main" val="3700193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DDB1-2CC3-F999-0332-ABF1C40B148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746CF38-6939-CC43-95A8-5D2142BED8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523309-A143-E487-8E04-100B36461148}"/>
              </a:ext>
            </a:extLst>
          </p:cNvPr>
          <p:cNvSpPr>
            <a:spLocks noGrp="1"/>
          </p:cNvSpPr>
          <p:nvPr>
            <p:ph type="dt" sz="half" idx="10"/>
          </p:nvPr>
        </p:nvSpPr>
        <p:spPr/>
        <p:txBody>
          <a:bodyPr/>
          <a:lstStyle/>
          <a:p>
            <a:fld id="{8D2B1AB1-89B2-4797-9024-36C073BB3858}" type="datetimeFigureOut">
              <a:rPr lang="en-GB" smtClean="0"/>
              <a:t>09/10/2023</a:t>
            </a:fld>
            <a:endParaRPr lang="en-GB"/>
          </a:p>
        </p:txBody>
      </p:sp>
      <p:sp>
        <p:nvSpPr>
          <p:cNvPr id="5" name="Footer Placeholder 4">
            <a:extLst>
              <a:ext uri="{FF2B5EF4-FFF2-40B4-BE49-F238E27FC236}">
                <a16:creationId xmlns:a16="http://schemas.microsoft.com/office/drawing/2014/main" id="{E9EF19BE-B9A5-819C-EE1D-847AF3567C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A1A7C5-CF27-9701-CB23-F3B597DF6D2C}"/>
              </a:ext>
            </a:extLst>
          </p:cNvPr>
          <p:cNvSpPr>
            <a:spLocks noGrp="1"/>
          </p:cNvSpPr>
          <p:nvPr>
            <p:ph type="sldNum" sz="quarter" idx="12"/>
          </p:nvPr>
        </p:nvSpPr>
        <p:spPr/>
        <p:txBody>
          <a:bodyPr/>
          <a:lstStyle/>
          <a:p>
            <a:fld id="{11F23DBB-C930-4FE8-AA1F-C7A79C036061}" type="slidenum">
              <a:rPr lang="en-GB" smtClean="0"/>
              <a:t>‹#›</a:t>
            </a:fld>
            <a:endParaRPr lang="en-GB"/>
          </a:p>
        </p:txBody>
      </p:sp>
    </p:spTree>
    <p:extLst>
      <p:ext uri="{BB962C8B-B14F-4D97-AF65-F5344CB8AC3E}">
        <p14:creationId xmlns:p14="http://schemas.microsoft.com/office/powerpoint/2010/main" val="2332180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04F9CF-E000-E4E3-6FD7-1C7ACEE23A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C401033-E661-4B1D-D54F-717F1118B9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88152B6-ACB7-CC0A-7C88-EDA2464C51E5}"/>
              </a:ext>
            </a:extLst>
          </p:cNvPr>
          <p:cNvSpPr>
            <a:spLocks noGrp="1"/>
          </p:cNvSpPr>
          <p:nvPr>
            <p:ph type="dt" sz="half" idx="10"/>
          </p:nvPr>
        </p:nvSpPr>
        <p:spPr/>
        <p:txBody>
          <a:bodyPr/>
          <a:lstStyle/>
          <a:p>
            <a:fld id="{8D2B1AB1-89B2-4797-9024-36C073BB3858}" type="datetimeFigureOut">
              <a:rPr lang="en-GB" smtClean="0"/>
              <a:t>09/10/2023</a:t>
            </a:fld>
            <a:endParaRPr lang="en-GB"/>
          </a:p>
        </p:txBody>
      </p:sp>
      <p:sp>
        <p:nvSpPr>
          <p:cNvPr id="5" name="Footer Placeholder 4">
            <a:extLst>
              <a:ext uri="{FF2B5EF4-FFF2-40B4-BE49-F238E27FC236}">
                <a16:creationId xmlns:a16="http://schemas.microsoft.com/office/drawing/2014/main" id="{36B88661-431C-65BC-61E5-80CA7CD7EC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BC2D55-A761-A145-05C6-5CF4BD011227}"/>
              </a:ext>
            </a:extLst>
          </p:cNvPr>
          <p:cNvSpPr>
            <a:spLocks noGrp="1"/>
          </p:cNvSpPr>
          <p:nvPr>
            <p:ph type="sldNum" sz="quarter" idx="12"/>
          </p:nvPr>
        </p:nvSpPr>
        <p:spPr/>
        <p:txBody>
          <a:bodyPr/>
          <a:lstStyle/>
          <a:p>
            <a:fld id="{11F23DBB-C930-4FE8-AA1F-C7A79C036061}" type="slidenum">
              <a:rPr lang="en-GB" smtClean="0"/>
              <a:t>‹#›</a:t>
            </a:fld>
            <a:endParaRPr lang="en-GB"/>
          </a:p>
        </p:txBody>
      </p:sp>
    </p:spTree>
    <p:extLst>
      <p:ext uri="{BB962C8B-B14F-4D97-AF65-F5344CB8AC3E}">
        <p14:creationId xmlns:p14="http://schemas.microsoft.com/office/powerpoint/2010/main" val="4207566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4586F-BFF0-5C0A-D9B9-82E94842E1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965234-7842-A813-904C-89E60DB535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9DCC70-FABB-03AA-FC7C-CEE6F650F8FB}"/>
              </a:ext>
            </a:extLst>
          </p:cNvPr>
          <p:cNvSpPr>
            <a:spLocks noGrp="1"/>
          </p:cNvSpPr>
          <p:nvPr>
            <p:ph type="dt" sz="half" idx="10"/>
          </p:nvPr>
        </p:nvSpPr>
        <p:spPr/>
        <p:txBody>
          <a:bodyPr/>
          <a:lstStyle/>
          <a:p>
            <a:fld id="{8D2B1AB1-89B2-4797-9024-36C073BB3858}" type="datetimeFigureOut">
              <a:rPr lang="en-GB" smtClean="0"/>
              <a:t>09/10/2023</a:t>
            </a:fld>
            <a:endParaRPr lang="en-GB"/>
          </a:p>
        </p:txBody>
      </p:sp>
      <p:sp>
        <p:nvSpPr>
          <p:cNvPr id="5" name="Footer Placeholder 4">
            <a:extLst>
              <a:ext uri="{FF2B5EF4-FFF2-40B4-BE49-F238E27FC236}">
                <a16:creationId xmlns:a16="http://schemas.microsoft.com/office/drawing/2014/main" id="{6D900C52-5676-5E7B-CAA9-E11DCBA5D2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5673BD-7AD8-591E-53DA-C771ABC57F8F}"/>
              </a:ext>
            </a:extLst>
          </p:cNvPr>
          <p:cNvSpPr>
            <a:spLocks noGrp="1"/>
          </p:cNvSpPr>
          <p:nvPr>
            <p:ph type="sldNum" sz="quarter" idx="12"/>
          </p:nvPr>
        </p:nvSpPr>
        <p:spPr/>
        <p:txBody>
          <a:bodyPr/>
          <a:lstStyle/>
          <a:p>
            <a:fld id="{11F23DBB-C930-4FE8-AA1F-C7A79C036061}" type="slidenum">
              <a:rPr lang="en-GB" smtClean="0"/>
              <a:t>‹#›</a:t>
            </a:fld>
            <a:endParaRPr lang="en-GB"/>
          </a:p>
        </p:txBody>
      </p:sp>
    </p:spTree>
    <p:extLst>
      <p:ext uri="{BB962C8B-B14F-4D97-AF65-F5344CB8AC3E}">
        <p14:creationId xmlns:p14="http://schemas.microsoft.com/office/powerpoint/2010/main" val="1238838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F6A24-139F-16D3-2425-A86A892A8D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784E991-98A6-1184-3693-B5736C9A01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E61BBC-0C7D-B0C5-9CDE-1CC9972C73CC}"/>
              </a:ext>
            </a:extLst>
          </p:cNvPr>
          <p:cNvSpPr>
            <a:spLocks noGrp="1"/>
          </p:cNvSpPr>
          <p:nvPr>
            <p:ph type="dt" sz="half" idx="10"/>
          </p:nvPr>
        </p:nvSpPr>
        <p:spPr/>
        <p:txBody>
          <a:bodyPr/>
          <a:lstStyle/>
          <a:p>
            <a:fld id="{8D2B1AB1-89B2-4797-9024-36C073BB3858}" type="datetimeFigureOut">
              <a:rPr lang="en-GB" smtClean="0"/>
              <a:t>09/10/2023</a:t>
            </a:fld>
            <a:endParaRPr lang="en-GB"/>
          </a:p>
        </p:txBody>
      </p:sp>
      <p:sp>
        <p:nvSpPr>
          <p:cNvPr id="5" name="Footer Placeholder 4">
            <a:extLst>
              <a:ext uri="{FF2B5EF4-FFF2-40B4-BE49-F238E27FC236}">
                <a16:creationId xmlns:a16="http://schemas.microsoft.com/office/drawing/2014/main" id="{F3FAB561-D3E6-73DD-AAF7-3395E2026B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8163F4-2055-346E-10E5-76CAA0B2E6A9}"/>
              </a:ext>
            </a:extLst>
          </p:cNvPr>
          <p:cNvSpPr>
            <a:spLocks noGrp="1"/>
          </p:cNvSpPr>
          <p:nvPr>
            <p:ph type="sldNum" sz="quarter" idx="12"/>
          </p:nvPr>
        </p:nvSpPr>
        <p:spPr/>
        <p:txBody>
          <a:bodyPr/>
          <a:lstStyle/>
          <a:p>
            <a:fld id="{11F23DBB-C930-4FE8-AA1F-C7A79C036061}" type="slidenum">
              <a:rPr lang="en-GB" smtClean="0"/>
              <a:t>‹#›</a:t>
            </a:fld>
            <a:endParaRPr lang="en-GB"/>
          </a:p>
        </p:txBody>
      </p:sp>
    </p:spTree>
    <p:extLst>
      <p:ext uri="{BB962C8B-B14F-4D97-AF65-F5344CB8AC3E}">
        <p14:creationId xmlns:p14="http://schemas.microsoft.com/office/powerpoint/2010/main" val="2070255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FBF25-9781-92DA-8401-037AD9A3B0B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402161-255D-2BC3-2036-FCA3294CED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84D7C99-BB14-5FB0-6BE5-1474D6B1E2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DD30B71-A629-B77A-F4CE-923A6A18292D}"/>
              </a:ext>
            </a:extLst>
          </p:cNvPr>
          <p:cNvSpPr>
            <a:spLocks noGrp="1"/>
          </p:cNvSpPr>
          <p:nvPr>
            <p:ph type="dt" sz="half" idx="10"/>
          </p:nvPr>
        </p:nvSpPr>
        <p:spPr/>
        <p:txBody>
          <a:bodyPr/>
          <a:lstStyle/>
          <a:p>
            <a:fld id="{8D2B1AB1-89B2-4797-9024-36C073BB3858}" type="datetimeFigureOut">
              <a:rPr lang="en-GB" smtClean="0"/>
              <a:t>09/10/2023</a:t>
            </a:fld>
            <a:endParaRPr lang="en-GB"/>
          </a:p>
        </p:txBody>
      </p:sp>
      <p:sp>
        <p:nvSpPr>
          <p:cNvPr id="6" name="Footer Placeholder 5">
            <a:extLst>
              <a:ext uri="{FF2B5EF4-FFF2-40B4-BE49-F238E27FC236}">
                <a16:creationId xmlns:a16="http://schemas.microsoft.com/office/drawing/2014/main" id="{3751E72F-50E2-2CDC-EF8E-1400EA66F9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16C3C04-39D4-9CFD-680C-4F0BF82EB6D5}"/>
              </a:ext>
            </a:extLst>
          </p:cNvPr>
          <p:cNvSpPr>
            <a:spLocks noGrp="1"/>
          </p:cNvSpPr>
          <p:nvPr>
            <p:ph type="sldNum" sz="quarter" idx="12"/>
          </p:nvPr>
        </p:nvSpPr>
        <p:spPr/>
        <p:txBody>
          <a:bodyPr/>
          <a:lstStyle/>
          <a:p>
            <a:fld id="{11F23DBB-C930-4FE8-AA1F-C7A79C036061}" type="slidenum">
              <a:rPr lang="en-GB" smtClean="0"/>
              <a:t>‹#›</a:t>
            </a:fld>
            <a:endParaRPr lang="en-GB"/>
          </a:p>
        </p:txBody>
      </p:sp>
    </p:spTree>
    <p:extLst>
      <p:ext uri="{BB962C8B-B14F-4D97-AF65-F5344CB8AC3E}">
        <p14:creationId xmlns:p14="http://schemas.microsoft.com/office/powerpoint/2010/main" val="652982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B1D2-D076-823D-15AC-A452EAB2CF2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52BADAA-D713-6A36-3972-AA0122B98D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D9E5C2-C65C-EFCB-D3A3-CB184F382F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243DDFF-5B46-7CBF-7CC5-71DD0B6BBD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DB858F-A66F-7022-A1DC-10F85AF828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28F399F-B5F1-84DB-7514-4CC89D5BD48E}"/>
              </a:ext>
            </a:extLst>
          </p:cNvPr>
          <p:cNvSpPr>
            <a:spLocks noGrp="1"/>
          </p:cNvSpPr>
          <p:nvPr>
            <p:ph type="dt" sz="half" idx="10"/>
          </p:nvPr>
        </p:nvSpPr>
        <p:spPr/>
        <p:txBody>
          <a:bodyPr/>
          <a:lstStyle/>
          <a:p>
            <a:fld id="{8D2B1AB1-89B2-4797-9024-36C073BB3858}" type="datetimeFigureOut">
              <a:rPr lang="en-GB" smtClean="0"/>
              <a:t>09/10/2023</a:t>
            </a:fld>
            <a:endParaRPr lang="en-GB"/>
          </a:p>
        </p:txBody>
      </p:sp>
      <p:sp>
        <p:nvSpPr>
          <p:cNvPr id="8" name="Footer Placeholder 7">
            <a:extLst>
              <a:ext uri="{FF2B5EF4-FFF2-40B4-BE49-F238E27FC236}">
                <a16:creationId xmlns:a16="http://schemas.microsoft.com/office/drawing/2014/main" id="{AE7F4B66-5EEB-7E8D-3912-A27016EA36A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7D340D4-341B-6D6D-CB18-01E2BE0BC1FB}"/>
              </a:ext>
            </a:extLst>
          </p:cNvPr>
          <p:cNvSpPr>
            <a:spLocks noGrp="1"/>
          </p:cNvSpPr>
          <p:nvPr>
            <p:ph type="sldNum" sz="quarter" idx="12"/>
          </p:nvPr>
        </p:nvSpPr>
        <p:spPr/>
        <p:txBody>
          <a:bodyPr/>
          <a:lstStyle/>
          <a:p>
            <a:fld id="{11F23DBB-C930-4FE8-AA1F-C7A79C036061}" type="slidenum">
              <a:rPr lang="en-GB" smtClean="0"/>
              <a:t>‹#›</a:t>
            </a:fld>
            <a:endParaRPr lang="en-GB"/>
          </a:p>
        </p:txBody>
      </p:sp>
    </p:spTree>
    <p:extLst>
      <p:ext uri="{BB962C8B-B14F-4D97-AF65-F5344CB8AC3E}">
        <p14:creationId xmlns:p14="http://schemas.microsoft.com/office/powerpoint/2010/main" val="3797649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CB023-703C-81F1-2015-A1F3A5E6349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F20DA45-6B32-0CBB-FB6D-CB080EC3A7B9}"/>
              </a:ext>
            </a:extLst>
          </p:cNvPr>
          <p:cNvSpPr>
            <a:spLocks noGrp="1"/>
          </p:cNvSpPr>
          <p:nvPr>
            <p:ph type="dt" sz="half" idx="10"/>
          </p:nvPr>
        </p:nvSpPr>
        <p:spPr/>
        <p:txBody>
          <a:bodyPr/>
          <a:lstStyle/>
          <a:p>
            <a:fld id="{8D2B1AB1-89B2-4797-9024-36C073BB3858}" type="datetimeFigureOut">
              <a:rPr lang="en-GB" smtClean="0"/>
              <a:t>09/10/2023</a:t>
            </a:fld>
            <a:endParaRPr lang="en-GB"/>
          </a:p>
        </p:txBody>
      </p:sp>
      <p:sp>
        <p:nvSpPr>
          <p:cNvPr id="4" name="Footer Placeholder 3">
            <a:extLst>
              <a:ext uri="{FF2B5EF4-FFF2-40B4-BE49-F238E27FC236}">
                <a16:creationId xmlns:a16="http://schemas.microsoft.com/office/drawing/2014/main" id="{93FB3411-8CE2-B696-153F-9E8C9AC1C3A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FC6D22C-EB98-6F0C-9821-D5C34A1A2760}"/>
              </a:ext>
            </a:extLst>
          </p:cNvPr>
          <p:cNvSpPr>
            <a:spLocks noGrp="1"/>
          </p:cNvSpPr>
          <p:nvPr>
            <p:ph type="sldNum" sz="quarter" idx="12"/>
          </p:nvPr>
        </p:nvSpPr>
        <p:spPr/>
        <p:txBody>
          <a:bodyPr/>
          <a:lstStyle/>
          <a:p>
            <a:fld id="{11F23DBB-C930-4FE8-AA1F-C7A79C036061}" type="slidenum">
              <a:rPr lang="en-GB" smtClean="0"/>
              <a:t>‹#›</a:t>
            </a:fld>
            <a:endParaRPr lang="en-GB"/>
          </a:p>
        </p:txBody>
      </p:sp>
    </p:spTree>
    <p:extLst>
      <p:ext uri="{BB962C8B-B14F-4D97-AF65-F5344CB8AC3E}">
        <p14:creationId xmlns:p14="http://schemas.microsoft.com/office/powerpoint/2010/main" val="144229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D3457-9904-1758-6E8D-D8E695426519}"/>
              </a:ext>
            </a:extLst>
          </p:cNvPr>
          <p:cNvSpPr>
            <a:spLocks noGrp="1"/>
          </p:cNvSpPr>
          <p:nvPr>
            <p:ph type="dt" sz="half" idx="10"/>
          </p:nvPr>
        </p:nvSpPr>
        <p:spPr/>
        <p:txBody>
          <a:bodyPr/>
          <a:lstStyle/>
          <a:p>
            <a:fld id="{8D2B1AB1-89B2-4797-9024-36C073BB3858}" type="datetimeFigureOut">
              <a:rPr lang="en-GB" smtClean="0"/>
              <a:t>09/10/2023</a:t>
            </a:fld>
            <a:endParaRPr lang="en-GB"/>
          </a:p>
        </p:txBody>
      </p:sp>
      <p:sp>
        <p:nvSpPr>
          <p:cNvPr id="3" name="Footer Placeholder 2">
            <a:extLst>
              <a:ext uri="{FF2B5EF4-FFF2-40B4-BE49-F238E27FC236}">
                <a16:creationId xmlns:a16="http://schemas.microsoft.com/office/drawing/2014/main" id="{14A31D51-9983-3A0B-2D81-41ED24250DC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3E85951-C207-FE45-355D-E8623103064C}"/>
              </a:ext>
            </a:extLst>
          </p:cNvPr>
          <p:cNvSpPr>
            <a:spLocks noGrp="1"/>
          </p:cNvSpPr>
          <p:nvPr>
            <p:ph type="sldNum" sz="quarter" idx="12"/>
          </p:nvPr>
        </p:nvSpPr>
        <p:spPr/>
        <p:txBody>
          <a:bodyPr/>
          <a:lstStyle/>
          <a:p>
            <a:fld id="{11F23DBB-C930-4FE8-AA1F-C7A79C036061}" type="slidenum">
              <a:rPr lang="en-GB" smtClean="0"/>
              <a:t>‹#›</a:t>
            </a:fld>
            <a:endParaRPr lang="en-GB"/>
          </a:p>
        </p:txBody>
      </p:sp>
    </p:spTree>
    <p:extLst>
      <p:ext uri="{BB962C8B-B14F-4D97-AF65-F5344CB8AC3E}">
        <p14:creationId xmlns:p14="http://schemas.microsoft.com/office/powerpoint/2010/main" val="3284654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5E4F-1494-FF4E-C00A-4C9D59EC37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2D8337E-977E-03C5-F025-BFA8BF5EC4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B8696B0-D059-2AEB-F767-0470158709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AF8B0F-7FA9-A6B0-E134-2F39C559F4E9}"/>
              </a:ext>
            </a:extLst>
          </p:cNvPr>
          <p:cNvSpPr>
            <a:spLocks noGrp="1"/>
          </p:cNvSpPr>
          <p:nvPr>
            <p:ph type="dt" sz="half" idx="10"/>
          </p:nvPr>
        </p:nvSpPr>
        <p:spPr/>
        <p:txBody>
          <a:bodyPr/>
          <a:lstStyle/>
          <a:p>
            <a:fld id="{8D2B1AB1-89B2-4797-9024-36C073BB3858}" type="datetimeFigureOut">
              <a:rPr lang="en-GB" smtClean="0"/>
              <a:t>09/10/2023</a:t>
            </a:fld>
            <a:endParaRPr lang="en-GB"/>
          </a:p>
        </p:txBody>
      </p:sp>
      <p:sp>
        <p:nvSpPr>
          <p:cNvPr id="6" name="Footer Placeholder 5">
            <a:extLst>
              <a:ext uri="{FF2B5EF4-FFF2-40B4-BE49-F238E27FC236}">
                <a16:creationId xmlns:a16="http://schemas.microsoft.com/office/drawing/2014/main" id="{00DDBBDE-C718-7ECD-F299-36B6C4008C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DB9EEF3-F555-5196-0428-53EAFC1D91E3}"/>
              </a:ext>
            </a:extLst>
          </p:cNvPr>
          <p:cNvSpPr>
            <a:spLocks noGrp="1"/>
          </p:cNvSpPr>
          <p:nvPr>
            <p:ph type="sldNum" sz="quarter" idx="12"/>
          </p:nvPr>
        </p:nvSpPr>
        <p:spPr/>
        <p:txBody>
          <a:bodyPr/>
          <a:lstStyle/>
          <a:p>
            <a:fld id="{11F23DBB-C930-4FE8-AA1F-C7A79C036061}" type="slidenum">
              <a:rPr lang="en-GB" smtClean="0"/>
              <a:t>‹#›</a:t>
            </a:fld>
            <a:endParaRPr lang="en-GB"/>
          </a:p>
        </p:txBody>
      </p:sp>
    </p:spTree>
    <p:extLst>
      <p:ext uri="{BB962C8B-B14F-4D97-AF65-F5344CB8AC3E}">
        <p14:creationId xmlns:p14="http://schemas.microsoft.com/office/powerpoint/2010/main" val="697249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F0745-B109-6ABF-9182-3D4BDD989F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4003879-47F0-EFAA-9EDD-9526CF5091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9235C87-65C8-E702-7564-7374783913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BB01BE-0076-A284-1819-174149DA7D21}"/>
              </a:ext>
            </a:extLst>
          </p:cNvPr>
          <p:cNvSpPr>
            <a:spLocks noGrp="1"/>
          </p:cNvSpPr>
          <p:nvPr>
            <p:ph type="dt" sz="half" idx="10"/>
          </p:nvPr>
        </p:nvSpPr>
        <p:spPr/>
        <p:txBody>
          <a:bodyPr/>
          <a:lstStyle/>
          <a:p>
            <a:fld id="{8D2B1AB1-89B2-4797-9024-36C073BB3858}" type="datetimeFigureOut">
              <a:rPr lang="en-GB" smtClean="0"/>
              <a:t>09/10/2023</a:t>
            </a:fld>
            <a:endParaRPr lang="en-GB"/>
          </a:p>
        </p:txBody>
      </p:sp>
      <p:sp>
        <p:nvSpPr>
          <p:cNvPr id="6" name="Footer Placeholder 5">
            <a:extLst>
              <a:ext uri="{FF2B5EF4-FFF2-40B4-BE49-F238E27FC236}">
                <a16:creationId xmlns:a16="http://schemas.microsoft.com/office/drawing/2014/main" id="{BB2DE0C6-F9C3-BD9F-A25E-D9F3898D0E0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1DC0C04-9921-CDCD-C610-7B46E1443EC3}"/>
              </a:ext>
            </a:extLst>
          </p:cNvPr>
          <p:cNvSpPr>
            <a:spLocks noGrp="1"/>
          </p:cNvSpPr>
          <p:nvPr>
            <p:ph type="sldNum" sz="quarter" idx="12"/>
          </p:nvPr>
        </p:nvSpPr>
        <p:spPr/>
        <p:txBody>
          <a:bodyPr/>
          <a:lstStyle/>
          <a:p>
            <a:fld id="{11F23DBB-C930-4FE8-AA1F-C7A79C036061}" type="slidenum">
              <a:rPr lang="en-GB" smtClean="0"/>
              <a:t>‹#›</a:t>
            </a:fld>
            <a:endParaRPr lang="en-GB"/>
          </a:p>
        </p:txBody>
      </p:sp>
    </p:spTree>
    <p:extLst>
      <p:ext uri="{BB962C8B-B14F-4D97-AF65-F5344CB8AC3E}">
        <p14:creationId xmlns:p14="http://schemas.microsoft.com/office/powerpoint/2010/main" val="1369912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E90769-8A6F-9E18-5F33-A8FFE25779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71DEDEA-2C8B-CE1B-F0BD-A7D9F880DF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03A7055-B46F-1BAD-17A0-D690BA4D64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2B1AB1-89B2-4797-9024-36C073BB3858}" type="datetimeFigureOut">
              <a:rPr lang="en-GB" smtClean="0"/>
              <a:t>09/10/2023</a:t>
            </a:fld>
            <a:endParaRPr lang="en-GB"/>
          </a:p>
        </p:txBody>
      </p:sp>
      <p:sp>
        <p:nvSpPr>
          <p:cNvPr id="5" name="Footer Placeholder 4">
            <a:extLst>
              <a:ext uri="{FF2B5EF4-FFF2-40B4-BE49-F238E27FC236}">
                <a16:creationId xmlns:a16="http://schemas.microsoft.com/office/drawing/2014/main" id="{7CEF2F9B-9428-AD5A-0DCB-809BE6FD05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B807BF6-8391-4378-069E-372433F910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23DBB-C930-4FE8-AA1F-C7A79C036061}" type="slidenum">
              <a:rPr lang="en-GB" smtClean="0"/>
              <a:t>‹#›</a:t>
            </a:fld>
            <a:endParaRPr lang="en-GB"/>
          </a:p>
        </p:txBody>
      </p:sp>
    </p:spTree>
    <p:extLst>
      <p:ext uri="{BB962C8B-B14F-4D97-AF65-F5344CB8AC3E}">
        <p14:creationId xmlns:p14="http://schemas.microsoft.com/office/powerpoint/2010/main" val="2831436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3.xml"/><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C8376-8360-C975-5B5B-76C247C913A5}"/>
              </a:ext>
            </a:extLst>
          </p:cNvPr>
          <p:cNvSpPr>
            <a:spLocks noGrp="1"/>
          </p:cNvSpPr>
          <p:nvPr>
            <p:ph type="ctrTitle"/>
          </p:nvPr>
        </p:nvSpPr>
        <p:spPr>
          <a:xfrm>
            <a:off x="5283958" y="1736512"/>
            <a:ext cx="4330890" cy="2387600"/>
          </a:xfrm>
        </p:spPr>
        <p:txBody>
          <a:bodyPr>
            <a:normAutofit fontScale="90000"/>
          </a:bodyPr>
          <a:lstStyle/>
          <a:p>
            <a:pPr algn="l"/>
            <a:r>
              <a:rPr lang="en-GB" b="1"/>
              <a:t>Artificial Intelligence Training</a:t>
            </a:r>
          </a:p>
        </p:txBody>
      </p:sp>
    </p:spTree>
    <p:extLst>
      <p:ext uri="{BB962C8B-B14F-4D97-AF65-F5344CB8AC3E}">
        <p14:creationId xmlns:p14="http://schemas.microsoft.com/office/powerpoint/2010/main" val="1321616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2F94F-1AD4-0CE5-E0FC-742C9BF74885}"/>
              </a:ext>
            </a:extLst>
          </p:cNvPr>
          <p:cNvSpPr>
            <a:spLocks noGrp="1"/>
          </p:cNvSpPr>
          <p:nvPr>
            <p:ph type="title"/>
          </p:nvPr>
        </p:nvSpPr>
        <p:spPr>
          <a:xfrm>
            <a:off x="125598" y="136531"/>
            <a:ext cx="10515600" cy="1325563"/>
          </a:xfrm>
        </p:spPr>
        <p:txBody>
          <a:bodyPr/>
          <a:lstStyle/>
          <a:p>
            <a:r>
              <a:rPr lang="en-GB" b="1"/>
              <a:t>Different Problems need Different Algorithms</a:t>
            </a:r>
          </a:p>
        </p:txBody>
      </p:sp>
      <p:grpSp>
        <p:nvGrpSpPr>
          <p:cNvPr id="129" name="Group 128">
            <a:extLst>
              <a:ext uri="{FF2B5EF4-FFF2-40B4-BE49-F238E27FC236}">
                <a16:creationId xmlns:a16="http://schemas.microsoft.com/office/drawing/2014/main" id="{6D29E8D5-FBE1-22FE-C7DB-C1B702206EDA}"/>
              </a:ext>
            </a:extLst>
          </p:cNvPr>
          <p:cNvGrpSpPr/>
          <p:nvPr/>
        </p:nvGrpSpPr>
        <p:grpSpPr>
          <a:xfrm>
            <a:off x="4514509" y="1632573"/>
            <a:ext cx="3162982" cy="3131450"/>
            <a:chOff x="4514508" y="1935271"/>
            <a:chExt cx="3162982" cy="3131450"/>
          </a:xfrm>
        </p:grpSpPr>
        <p:grpSp>
          <p:nvGrpSpPr>
            <p:cNvPr id="28" name="Group 27">
              <a:extLst>
                <a:ext uri="{FF2B5EF4-FFF2-40B4-BE49-F238E27FC236}">
                  <a16:creationId xmlns:a16="http://schemas.microsoft.com/office/drawing/2014/main" id="{9C83E84A-F14D-BDEF-C6FF-3F1E2C9B671F}"/>
                </a:ext>
              </a:extLst>
            </p:cNvPr>
            <p:cNvGrpSpPr/>
            <p:nvPr/>
          </p:nvGrpSpPr>
          <p:grpSpPr>
            <a:xfrm>
              <a:off x="4514508" y="1935271"/>
              <a:ext cx="3162982" cy="3131450"/>
              <a:chOff x="645967" y="1967537"/>
              <a:chExt cx="3162982" cy="3131450"/>
            </a:xfrm>
          </p:grpSpPr>
          <p:cxnSp>
            <p:nvCxnSpPr>
              <p:cNvPr id="29" name="Straight Arrow Connector 28">
                <a:extLst>
                  <a:ext uri="{FF2B5EF4-FFF2-40B4-BE49-F238E27FC236}">
                    <a16:creationId xmlns:a16="http://schemas.microsoft.com/office/drawing/2014/main" id="{E98E051B-67B2-D887-5265-F09A832721EF}"/>
                  </a:ext>
                </a:extLst>
              </p:cNvPr>
              <p:cNvCxnSpPr/>
              <p:nvPr/>
            </p:nvCxnSpPr>
            <p:spPr>
              <a:xfrm>
                <a:off x="1015299" y="4773799"/>
                <a:ext cx="279365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665C525-F74D-6AF0-6560-7FC1BAE638E2}"/>
                  </a:ext>
                </a:extLst>
              </p:cNvPr>
              <p:cNvCxnSpPr>
                <a:cxnSpLocks/>
              </p:cNvCxnSpPr>
              <p:nvPr/>
            </p:nvCxnSpPr>
            <p:spPr>
              <a:xfrm flipV="1">
                <a:off x="1015299" y="1967537"/>
                <a:ext cx="0" cy="280626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4F4D99-10BC-8177-B7C1-146C1D008D8C}"/>
                  </a:ext>
                </a:extLst>
              </p:cNvPr>
              <p:cNvSpPr txBox="1"/>
              <p:nvPr/>
            </p:nvSpPr>
            <p:spPr>
              <a:xfrm>
                <a:off x="1928658" y="4729655"/>
                <a:ext cx="1314784" cy="369332"/>
              </a:xfrm>
              <a:prstGeom prst="rect">
                <a:avLst/>
              </a:prstGeom>
              <a:noFill/>
            </p:spPr>
            <p:txBody>
              <a:bodyPr wrap="none" rtlCol="0">
                <a:spAutoFit/>
              </a:bodyPr>
              <a:lstStyle/>
              <a:p>
                <a:r>
                  <a:rPr lang="en-GB"/>
                  <a:t>Altitude (m)</a:t>
                </a:r>
              </a:p>
            </p:txBody>
          </p:sp>
          <p:sp>
            <p:nvSpPr>
              <p:cNvPr id="32" name="TextBox 31">
                <a:extLst>
                  <a:ext uri="{FF2B5EF4-FFF2-40B4-BE49-F238E27FC236}">
                    <a16:creationId xmlns:a16="http://schemas.microsoft.com/office/drawing/2014/main" id="{3589F93D-7A1C-FF83-6E20-29A9FD63ACB0}"/>
                  </a:ext>
                </a:extLst>
              </p:cNvPr>
              <p:cNvSpPr txBox="1"/>
              <p:nvPr/>
            </p:nvSpPr>
            <p:spPr>
              <a:xfrm rot="16200000">
                <a:off x="111237" y="3244333"/>
                <a:ext cx="1438792" cy="369332"/>
              </a:xfrm>
              <a:prstGeom prst="rect">
                <a:avLst/>
              </a:prstGeom>
              <a:noFill/>
            </p:spPr>
            <p:txBody>
              <a:bodyPr wrap="none" rtlCol="0">
                <a:spAutoFit/>
              </a:bodyPr>
              <a:lstStyle/>
              <a:p>
                <a:r>
                  <a:rPr lang="en-GB"/>
                  <a:t>Rainfall (mm)</a:t>
                </a:r>
              </a:p>
            </p:txBody>
          </p:sp>
        </p:grpSp>
        <p:sp>
          <p:nvSpPr>
            <p:cNvPr id="94" name="Oval 93">
              <a:extLst>
                <a:ext uri="{FF2B5EF4-FFF2-40B4-BE49-F238E27FC236}">
                  <a16:creationId xmlns:a16="http://schemas.microsoft.com/office/drawing/2014/main" id="{25D461FB-F666-6FDE-F2BE-1620A7A31AC5}"/>
                </a:ext>
              </a:extLst>
            </p:cNvPr>
            <p:cNvSpPr/>
            <p:nvPr/>
          </p:nvSpPr>
          <p:spPr>
            <a:xfrm rot="20214965">
              <a:off x="5130743" y="4425822"/>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a:extLst>
                <a:ext uri="{FF2B5EF4-FFF2-40B4-BE49-F238E27FC236}">
                  <a16:creationId xmlns:a16="http://schemas.microsoft.com/office/drawing/2014/main" id="{89015C61-EDBB-1AA3-257F-A816E9B8043F}"/>
                </a:ext>
              </a:extLst>
            </p:cNvPr>
            <p:cNvSpPr/>
            <p:nvPr/>
          </p:nvSpPr>
          <p:spPr>
            <a:xfrm rot="20214965">
              <a:off x="5322508" y="425780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3B206CF9-1684-399B-B6DE-CA88BB9A575D}"/>
                </a:ext>
              </a:extLst>
            </p:cNvPr>
            <p:cNvSpPr/>
            <p:nvPr/>
          </p:nvSpPr>
          <p:spPr>
            <a:xfrm rot="20214965">
              <a:off x="5492714" y="4395596"/>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a16="http://schemas.microsoft.com/office/drawing/2014/main" id="{1149B900-B28C-A121-6A75-67C4288855BA}"/>
                </a:ext>
              </a:extLst>
            </p:cNvPr>
            <p:cNvSpPr/>
            <p:nvPr/>
          </p:nvSpPr>
          <p:spPr>
            <a:xfrm rot="20214965">
              <a:off x="5610684" y="4170296"/>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a:extLst>
                <a:ext uri="{FF2B5EF4-FFF2-40B4-BE49-F238E27FC236}">
                  <a16:creationId xmlns:a16="http://schemas.microsoft.com/office/drawing/2014/main" id="{EE982CD6-1314-5C62-399D-9587ABF9399F}"/>
                </a:ext>
              </a:extLst>
            </p:cNvPr>
            <p:cNvSpPr/>
            <p:nvPr/>
          </p:nvSpPr>
          <p:spPr>
            <a:xfrm rot="20214965">
              <a:off x="5804285" y="3981420"/>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50603CDC-FCBB-8835-3687-8613706407B7}"/>
                </a:ext>
              </a:extLst>
            </p:cNvPr>
            <p:cNvSpPr/>
            <p:nvPr/>
          </p:nvSpPr>
          <p:spPr>
            <a:xfrm rot="20214965">
              <a:off x="5942118" y="413711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6AD16DA6-0D5B-ED7C-E243-0F0BBF17BD66}"/>
                </a:ext>
              </a:extLst>
            </p:cNvPr>
            <p:cNvSpPr/>
            <p:nvPr/>
          </p:nvSpPr>
          <p:spPr>
            <a:xfrm rot="20214965">
              <a:off x="5845276" y="3772012"/>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a16="http://schemas.microsoft.com/office/drawing/2014/main" id="{4D81A913-119A-59E1-EF80-AD740773EFFD}"/>
                </a:ext>
              </a:extLst>
            </p:cNvPr>
            <p:cNvSpPr/>
            <p:nvPr/>
          </p:nvSpPr>
          <p:spPr>
            <a:xfrm rot="20214965">
              <a:off x="6020912" y="391110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a:extLst>
                <a:ext uri="{FF2B5EF4-FFF2-40B4-BE49-F238E27FC236}">
                  <a16:creationId xmlns:a16="http://schemas.microsoft.com/office/drawing/2014/main" id="{86955A2A-49F1-456D-2C2C-5EB6E1AE281E}"/>
                </a:ext>
              </a:extLst>
            </p:cNvPr>
            <p:cNvSpPr/>
            <p:nvPr/>
          </p:nvSpPr>
          <p:spPr>
            <a:xfrm rot="20214965">
              <a:off x="6121254" y="3651398"/>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a16="http://schemas.microsoft.com/office/drawing/2014/main" id="{A7EFD417-16BC-87E8-CDBD-7CCD1A851996}"/>
                </a:ext>
              </a:extLst>
            </p:cNvPr>
            <p:cNvSpPr/>
            <p:nvPr/>
          </p:nvSpPr>
          <p:spPr>
            <a:xfrm rot="20214965">
              <a:off x="5990374" y="3382664"/>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Oval 114">
              <a:extLst>
                <a:ext uri="{FF2B5EF4-FFF2-40B4-BE49-F238E27FC236}">
                  <a16:creationId xmlns:a16="http://schemas.microsoft.com/office/drawing/2014/main" id="{E6A356BB-855D-7D2D-D0D9-BF9762BB17AC}"/>
                </a:ext>
              </a:extLst>
            </p:cNvPr>
            <p:cNvSpPr/>
            <p:nvPr/>
          </p:nvSpPr>
          <p:spPr>
            <a:xfrm rot="20214965">
              <a:off x="6110929" y="353182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a:extLst>
                <a:ext uri="{FF2B5EF4-FFF2-40B4-BE49-F238E27FC236}">
                  <a16:creationId xmlns:a16="http://schemas.microsoft.com/office/drawing/2014/main" id="{3D3B6839-4D64-BE10-654E-7F1A587BB9A2}"/>
                </a:ext>
              </a:extLst>
            </p:cNvPr>
            <p:cNvSpPr/>
            <p:nvPr/>
          </p:nvSpPr>
          <p:spPr>
            <a:xfrm rot="20214965">
              <a:off x="6199888" y="3246648"/>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a:extLst>
                <a:ext uri="{FF2B5EF4-FFF2-40B4-BE49-F238E27FC236}">
                  <a16:creationId xmlns:a16="http://schemas.microsoft.com/office/drawing/2014/main" id="{44735693-9034-81E8-5E5B-1143BFEECB70}"/>
                </a:ext>
              </a:extLst>
            </p:cNvPr>
            <p:cNvSpPr/>
            <p:nvPr/>
          </p:nvSpPr>
          <p:spPr>
            <a:xfrm rot="20214965">
              <a:off x="6343619" y="3186198"/>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a:extLst>
                <a:ext uri="{FF2B5EF4-FFF2-40B4-BE49-F238E27FC236}">
                  <a16:creationId xmlns:a16="http://schemas.microsoft.com/office/drawing/2014/main" id="{6BBCA585-705B-6D72-0EB3-F5EF9DBA9731}"/>
                </a:ext>
              </a:extLst>
            </p:cNvPr>
            <p:cNvSpPr/>
            <p:nvPr/>
          </p:nvSpPr>
          <p:spPr>
            <a:xfrm rot="20214965">
              <a:off x="6220714" y="3387690"/>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a16="http://schemas.microsoft.com/office/drawing/2014/main" id="{00123237-B1EF-7376-5F50-BE95B12F4899}"/>
                </a:ext>
              </a:extLst>
            </p:cNvPr>
            <p:cNvSpPr/>
            <p:nvPr/>
          </p:nvSpPr>
          <p:spPr>
            <a:xfrm rot="20214965">
              <a:off x="5016601" y="4614777"/>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a:extLst>
                <a:ext uri="{FF2B5EF4-FFF2-40B4-BE49-F238E27FC236}">
                  <a16:creationId xmlns:a16="http://schemas.microsoft.com/office/drawing/2014/main" id="{2334A22A-08A0-FF30-945A-7725DB1A0C6D}"/>
                </a:ext>
              </a:extLst>
            </p:cNvPr>
            <p:cNvSpPr/>
            <p:nvPr/>
          </p:nvSpPr>
          <p:spPr>
            <a:xfrm rot="20214965">
              <a:off x="6451332" y="3073380"/>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a16="http://schemas.microsoft.com/office/drawing/2014/main" id="{05C44BA7-38E5-BE49-3FE3-8EC0FDC12D90}"/>
                </a:ext>
              </a:extLst>
            </p:cNvPr>
            <p:cNvSpPr/>
            <p:nvPr/>
          </p:nvSpPr>
          <p:spPr>
            <a:xfrm rot="20214965">
              <a:off x="4951664" y="439914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a:extLst>
                <a:ext uri="{FF2B5EF4-FFF2-40B4-BE49-F238E27FC236}">
                  <a16:creationId xmlns:a16="http://schemas.microsoft.com/office/drawing/2014/main" id="{86F9700A-7266-7DA3-73C0-17435144C52A}"/>
                </a:ext>
              </a:extLst>
            </p:cNvPr>
            <p:cNvSpPr/>
            <p:nvPr/>
          </p:nvSpPr>
          <p:spPr>
            <a:xfrm rot="20214965">
              <a:off x="6702518" y="3124603"/>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a:extLst>
                <a:ext uri="{FF2B5EF4-FFF2-40B4-BE49-F238E27FC236}">
                  <a16:creationId xmlns:a16="http://schemas.microsoft.com/office/drawing/2014/main" id="{AB72CDBB-CC4D-7FAB-E670-84355E966130}"/>
                </a:ext>
              </a:extLst>
            </p:cNvPr>
            <p:cNvSpPr/>
            <p:nvPr/>
          </p:nvSpPr>
          <p:spPr>
            <a:xfrm rot="20214965">
              <a:off x="6796129" y="2923231"/>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a:extLst>
                <a:ext uri="{FF2B5EF4-FFF2-40B4-BE49-F238E27FC236}">
                  <a16:creationId xmlns:a16="http://schemas.microsoft.com/office/drawing/2014/main" id="{A2DE13E0-6F19-C0A0-E8BB-633AC6AEC8D8}"/>
                </a:ext>
              </a:extLst>
            </p:cNvPr>
            <p:cNvSpPr/>
            <p:nvPr/>
          </p:nvSpPr>
          <p:spPr>
            <a:xfrm rot="20214965">
              <a:off x="6563419" y="2787720"/>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Oval 124">
              <a:extLst>
                <a:ext uri="{FF2B5EF4-FFF2-40B4-BE49-F238E27FC236}">
                  <a16:creationId xmlns:a16="http://schemas.microsoft.com/office/drawing/2014/main" id="{BD1C5323-B9C9-5B40-4EC3-92D337584249}"/>
                </a:ext>
              </a:extLst>
            </p:cNvPr>
            <p:cNvSpPr/>
            <p:nvPr/>
          </p:nvSpPr>
          <p:spPr>
            <a:xfrm rot="20214965">
              <a:off x="7013982" y="3181918"/>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a:extLst>
                <a:ext uri="{FF2B5EF4-FFF2-40B4-BE49-F238E27FC236}">
                  <a16:creationId xmlns:a16="http://schemas.microsoft.com/office/drawing/2014/main" id="{66CA436A-E099-A526-6343-06E40B17F21B}"/>
                </a:ext>
              </a:extLst>
            </p:cNvPr>
            <p:cNvSpPr/>
            <p:nvPr/>
          </p:nvSpPr>
          <p:spPr>
            <a:xfrm rot="20214965">
              <a:off x="7007845" y="290067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a:extLst>
                <a:ext uri="{FF2B5EF4-FFF2-40B4-BE49-F238E27FC236}">
                  <a16:creationId xmlns:a16="http://schemas.microsoft.com/office/drawing/2014/main" id="{8DC181F0-9977-EA26-B494-29D8E0748F6D}"/>
                </a:ext>
              </a:extLst>
            </p:cNvPr>
            <p:cNvSpPr/>
            <p:nvPr/>
          </p:nvSpPr>
          <p:spPr>
            <a:xfrm rot="20214965">
              <a:off x="7357842" y="2983681"/>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a:extLst>
                <a:ext uri="{FF2B5EF4-FFF2-40B4-BE49-F238E27FC236}">
                  <a16:creationId xmlns:a16="http://schemas.microsoft.com/office/drawing/2014/main" id="{D0BDEFA0-E021-4EED-B67C-9533BAB78B3E}"/>
                </a:ext>
              </a:extLst>
            </p:cNvPr>
            <p:cNvSpPr/>
            <p:nvPr/>
          </p:nvSpPr>
          <p:spPr>
            <a:xfrm rot="20214965">
              <a:off x="7235211" y="2813821"/>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1" name="TextBox 150">
            <a:extLst>
              <a:ext uri="{FF2B5EF4-FFF2-40B4-BE49-F238E27FC236}">
                <a16:creationId xmlns:a16="http://schemas.microsoft.com/office/drawing/2014/main" id="{0F575B6D-7407-70B7-9AD1-6A4357FEDF0B}"/>
              </a:ext>
            </a:extLst>
          </p:cNvPr>
          <p:cNvSpPr txBox="1"/>
          <p:nvPr/>
        </p:nvSpPr>
        <p:spPr>
          <a:xfrm>
            <a:off x="4732539" y="4967187"/>
            <a:ext cx="3182815" cy="1200329"/>
          </a:xfrm>
          <a:prstGeom prst="rect">
            <a:avLst/>
          </a:prstGeom>
          <a:noFill/>
        </p:spPr>
        <p:txBody>
          <a:bodyPr wrap="square" rtlCol="0">
            <a:spAutoFit/>
          </a:bodyPr>
          <a:lstStyle/>
          <a:p>
            <a:pPr marL="285750" indent="-285750">
              <a:buFont typeface="Arial" panose="020B0604020202020204" pitchFamily="34" charset="0"/>
              <a:buChar char="•"/>
            </a:pPr>
            <a:r>
              <a:rPr lang="en-GB"/>
              <a:t>Continuous Values</a:t>
            </a:r>
          </a:p>
          <a:p>
            <a:pPr marL="285750" indent="-285750">
              <a:buFont typeface="Arial" panose="020B0604020202020204" pitchFamily="34" charset="0"/>
              <a:buChar char="•"/>
            </a:pPr>
            <a:r>
              <a:rPr lang="en-GB"/>
              <a:t>We want to predict the rainfall of a point from its altitude.</a:t>
            </a:r>
            <a:endParaRPr lang="en-GB" b="1"/>
          </a:p>
        </p:txBody>
      </p:sp>
      <p:cxnSp>
        <p:nvCxnSpPr>
          <p:cNvPr id="13" name="Connector: Curved 12">
            <a:extLst>
              <a:ext uri="{FF2B5EF4-FFF2-40B4-BE49-F238E27FC236}">
                <a16:creationId xmlns:a16="http://schemas.microsoft.com/office/drawing/2014/main" id="{1E34165A-D136-F9FF-658E-6A6A0DE00E29}"/>
              </a:ext>
            </a:extLst>
          </p:cNvPr>
          <p:cNvCxnSpPr>
            <a:cxnSpLocks/>
          </p:cNvCxnSpPr>
          <p:nvPr/>
        </p:nvCxnSpPr>
        <p:spPr>
          <a:xfrm flipV="1">
            <a:off x="4956246" y="2513622"/>
            <a:ext cx="2711843" cy="1700287"/>
          </a:xfrm>
          <a:prstGeom prst="curvedConnector3">
            <a:avLst>
              <a:gd name="adj1" fmla="val 41138"/>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DAFEA0B8-C16F-627D-3700-8BB45C376A62}"/>
              </a:ext>
            </a:extLst>
          </p:cNvPr>
          <p:cNvGrpSpPr/>
          <p:nvPr/>
        </p:nvGrpSpPr>
        <p:grpSpPr>
          <a:xfrm>
            <a:off x="4904267" y="1841758"/>
            <a:ext cx="1929866" cy="1084961"/>
            <a:chOff x="4904267" y="1841758"/>
            <a:chExt cx="1929866" cy="1084961"/>
          </a:xfrm>
        </p:grpSpPr>
        <p:grpSp>
          <p:nvGrpSpPr>
            <p:cNvPr id="72" name="Group 71">
              <a:extLst>
                <a:ext uri="{FF2B5EF4-FFF2-40B4-BE49-F238E27FC236}">
                  <a16:creationId xmlns:a16="http://schemas.microsoft.com/office/drawing/2014/main" id="{1B0320B2-2F2A-7937-8066-BFB9E6DCFB8E}"/>
                </a:ext>
              </a:extLst>
            </p:cNvPr>
            <p:cNvGrpSpPr/>
            <p:nvPr/>
          </p:nvGrpSpPr>
          <p:grpSpPr>
            <a:xfrm>
              <a:off x="4904267" y="2632168"/>
              <a:ext cx="1489675" cy="294551"/>
              <a:chOff x="4904267" y="2632168"/>
              <a:chExt cx="1489675" cy="294551"/>
            </a:xfrm>
          </p:grpSpPr>
          <p:grpSp>
            <p:nvGrpSpPr>
              <p:cNvPr id="52" name="Group 51">
                <a:extLst>
                  <a:ext uri="{FF2B5EF4-FFF2-40B4-BE49-F238E27FC236}">
                    <a16:creationId xmlns:a16="http://schemas.microsoft.com/office/drawing/2014/main" id="{84A87D57-7264-1EE2-EB9F-43E919705AF3}"/>
                  </a:ext>
                </a:extLst>
              </p:cNvPr>
              <p:cNvGrpSpPr/>
              <p:nvPr/>
            </p:nvGrpSpPr>
            <p:grpSpPr>
              <a:xfrm>
                <a:off x="4904267" y="2770438"/>
                <a:ext cx="1411273" cy="156281"/>
                <a:chOff x="4812069" y="1959722"/>
                <a:chExt cx="1411273" cy="156281"/>
              </a:xfrm>
            </p:grpSpPr>
            <p:cxnSp>
              <p:nvCxnSpPr>
                <p:cNvPr id="33" name="Straight Connector 32">
                  <a:extLst>
                    <a:ext uri="{FF2B5EF4-FFF2-40B4-BE49-F238E27FC236}">
                      <a16:creationId xmlns:a16="http://schemas.microsoft.com/office/drawing/2014/main" id="{B7198C32-8D54-FA72-FBA1-124E15FBAB0E}"/>
                    </a:ext>
                  </a:extLst>
                </p:cNvPr>
                <p:cNvCxnSpPr>
                  <a:cxnSpLocks/>
                </p:cNvCxnSpPr>
                <p:nvPr/>
              </p:nvCxnSpPr>
              <p:spPr>
                <a:xfrm>
                  <a:off x="6223342" y="1959722"/>
                  <a:ext cx="0" cy="149144"/>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38" name="Straight Connector 37">
                  <a:extLst>
                    <a:ext uri="{FF2B5EF4-FFF2-40B4-BE49-F238E27FC236}">
                      <a16:creationId xmlns:a16="http://schemas.microsoft.com/office/drawing/2014/main" id="{37B86B9B-484D-EC21-DEA7-CE4E07E7EF42}"/>
                    </a:ext>
                  </a:extLst>
                </p:cNvPr>
                <p:cNvCxnSpPr>
                  <a:cxnSpLocks/>
                </p:cNvCxnSpPr>
                <p:nvPr/>
              </p:nvCxnSpPr>
              <p:spPr>
                <a:xfrm flipV="1">
                  <a:off x="4812069" y="2108866"/>
                  <a:ext cx="1411273" cy="7137"/>
                </a:xfrm>
                <a:prstGeom prst="line">
                  <a:avLst/>
                </a:prstGeom>
                <a:ln w="19050"/>
              </p:spPr>
              <p:style>
                <a:lnRef idx="1">
                  <a:schemeClr val="accent5"/>
                </a:lnRef>
                <a:fillRef idx="0">
                  <a:schemeClr val="accent5"/>
                </a:fillRef>
                <a:effectRef idx="0">
                  <a:schemeClr val="accent5"/>
                </a:effectRef>
                <a:fontRef idx="minor">
                  <a:schemeClr val="tx1"/>
                </a:fontRef>
              </p:style>
            </p:cxnSp>
          </p:grpSp>
          <p:sp>
            <p:nvSpPr>
              <p:cNvPr id="16" name="Isosceles Triangle 15">
                <a:extLst>
                  <a:ext uri="{FF2B5EF4-FFF2-40B4-BE49-F238E27FC236}">
                    <a16:creationId xmlns:a16="http://schemas.microsoft.com/office/drawing/2014/main" id="{334A1D47-9872-7F59-C28D-4A1C11D96ABA}"/>
                  </a:ext>
                </a:extLst>
              </p:cNvPr>
              <p:cNvSpPr/>
              <p:nvPr/>
            </p:nvSpPr>
            <p:spPr>
              <a:xfrm>
                <a:off x="6209276" y="2632168"/>
                <a:ext cx="184666" cy="150223"/>
              </a:xfrm>
              <a:prstGeom prst="triangl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2" name="TextBox 81">
              <a:extLst>
                <a:ext uri="{FF2B5EF4-FFF2-40B4-BE49-F238E27FC236}">
                  <a16:creationId xmlns:a16="http://schemas.microsoft.com/office/drawing/2014/main" id="{935B7BC2-3231-3A89-1052-8BF228C29907}"/>
                </a:ext>
              </a:extLst>
            </p:cNvPr>
            <p:cNvSpPr txBox="1"/>
            <p:nvPr/>
          </p:nvSpPr>
          <p:spPr>
            <a:xfrm>
              <a:off x="5109513" y="1841758"/>
              <a:ext cx="1724620" cy="523220"/>
            </a:xfrm>
            <a:prstGeom prst="rect">
              <a:avLst/>
            </a:prstGeom>
            <a:noFill/>
          </p:spPr>
          <p:txBody>
            <a:bodyPr wrap="square" rtlCol="0">
              <a:spAutoFit/>
            </a:bodyPr>
            <a:lstStyle/>
            <a:p>
              <a:r>
                <a:rPr lang="en-GB" sz="1400"/>
                <a:t>This point will get X mm of rainfall!</a:t>
              </a:r>
            </a:p>
          </p:txBody>
        </p:sp>
        <p:cxnSp>
          <p:nvCxnSpPr>
            <p:cNvPr id="87" name="Straight Arrow Connector 86">
              <a:extLst>
                <a:ext uri="{FF2B5EF4-FFF2-40B4-BE49-F238E27FC236}">
                  <a16:creationId xmlns:a16="http://schemas.microsoft.com/office/drawing/2014/main" id="{2ABDE720-8A1B-EE5F-E6B1-84E85997F163}"/>
                </a:ext>
              </a:extLst>
            </p:cNvPr>
            <p:cNvCxnSpPr>
              <a:cxnSpLocks/>
            </p:cNvCxnSpPr>
            <p:nvPr/>
          </p:nvCxnSpPr>
          <p:spPr>
            <a:xfrm>
              <a:off x="5845782" y="2325168"/>
              <a:ext cx="370324" cy="3182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Oval 2">
            <a:extLst>
              <a:ext uri="{FF2B5EF4-FFF2-40B4-BE49-F238E27FC236}">
                <a16:creationId xmlns:a16="http://schemas.microsoft.com/office/drawing/2014/main" id="{281F29B8-90BB-55B8-C4E3-30E777203212}"/>
              </a:ext>
            </a:extLst>
          </p:cNvPr>
          <p:cNvSpPr/>
          <p:nvPr/>
        </p:nvSpPr>
        <p:spPr>
          <a:xfrm>
            <a:off x="-389435" y="1281316"/>
            <a:ext cx="4611772" cy="4431875"/>
          </a:xfrm>
          <a:prstGeom prst="ellipse">
            <a:avLst/>
          </a:prstGeom>
          <a:solidFill>
            <a:schemeClr val="bg1"/>
          </a:solid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B5D42895-F5FB-CBAD-B7F4-3BB6A274F4A5}"/>
              </a:ext>
            </a:extLst>
          </p:cNvPr>
          <p:cNvSpPr txBox="1"/>
          <p:nvPr/>
        </p:nvSpPr>
        <p:spPr>
          <a:xfrm>
            <a:off x="417939" y="3740921"/>
            <a:ext cx="3328853" cy="1200329"/>
          </a:xfrm>
          <a:prstGeom prst="rect">
            <a:avLst/>
          </a:prstGeom>
          <a:noFill/>
        </p:spPr>
        <p:txBody>
          <a:bodyPr wrap="square">
            <a:spAutoFit/>
          </a:bodyPr>
          <a:lstStyle/>
          <a:p>
            <a:r>
              <a:rPr lang="en-GB" sz="1800"/>
              <a:t>Based on past data, how much rainfall will a new housing estate receive if I build it at an altitude of 1300m?  </a:t>
            </a:r>
          </a:p>
        </p:txBody>
      </p:sp>
      <p:pic>
        <p:nvPicPr>
          <p:cNvPr id="5" name="Picture 4" descr="Mountain village houses trees road wallpaper | 1920x1200 | 210452 ...">
            <a:extLst>
              <a:ext uri="{FF2B5EF4-FFF2-40B4-BE49-F238E27FC236}">
                <a16:creationId xmlns:a16="http://schemas.microsoft.com/office/drawing/2014/main" id="{06F12519-4FD4-14D7-E12B-97E05C1FDB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68" y="2018654"/>
            <a:ext cx="2727447" cy="17046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A2D7901-5986-50F2-7907-E0825DC09273}"/>
              </a:ext>
            </a:extLst>
          </p:cNvPr>
          <p:cNvSpPr txBox="1"/>
          <p:nvPr/>
        </p:nvSpPr>
        <p:spPr>
          <a:xfrm>
            <a:off x="8516267" y="1477629"/>
            <a:ext cx="3335490" cy="461665"/>
          </a:xfrm>
          <a:prstGeom prst="rect">
            <a:avLst/>
          </a:prstGeom>
          <a:noFill/>
        </p:spPr>
        <p:txBody>
          <a:bodyPr wrap="square">
            <a:spAutoFit/>
          </a:bodyPr>
          <a:lstStyle/>
          <a:p>
            <a:r>
              <a:rPr lang="en-GB" sz="2400" b="1"/>
              <a:t>Regression Algorithm</a:t>
            </a:r>
          </a:p>
        </p:txBody>
      </p:sp>
      <p:sp>
        <p:nvSpPr>
          <p:cNvPr id="23" name="TextBox 22">
            <a:extLst>
              <a:ext uri="{FF2B5EF4-FFF2-40B4-BE49-F238E27FC236}">
                <a16:creationId xmlns:a16="http://schemas.microsoft.com/office/drawing/2014/main" id="{F7BA4AB7-6392-8243-1028-DED731B6F8D3}"/>
              </a:ext>
            </a:extLst>
          </p:cNvPr>
          <p:cNvSpPr txBox="1"/>
          <p:nvPr/>
        </p:nvSpPr>
        <p:spPr>
          <a:xfrm>
            <a:off x="8513706" y="2074182"/>
            <a:ext cx="3237141" cy="1477328"/>
          </a:xfrm>
          <a:prstGeom prst="rect">
            <a:avLst/>
          </a:prstGeom>
          <a:noFill/>
        </p:spPr>
        <p:txBody>
          <a:bodyPr wrap="square" rtlCol="0">
            <a:spAutoFit/>
          </a:bodyPr>
          <a:lstStyle/>
          <a:p>
            <a:pPr marL="285750" indent="-285750">
              <a:buFont typeface="Arial" panose="020B0604020202020204" pitchFamily="34" charset="0"/>
              <a:buChar char="•"/>
            </a:pPr>
            <a:r>
              <a:rPr lang="en-GB" b="1"/>
              <a:t>Regression Algorithms</a:t>
            </a:r>
            <a:r>
              <a:rPr lang="en-GB"/>
              <a:t> are also used when you have </a:t>
            </a:r>
            <a:r>
              <a:rPr lang="en-GB" b="1"/>
              <a:t>labelled</a:t>
            </a:r>
            <a:r>
              <a:rPr lang="en-GB"/>
              <a:t> data - </a:t>
            </a:r>
            <a:r>
              <a:rPr lang="en-GB" b="1"/>
              <a:t>Supervised Learning.</a:t>
            </a:r>
          </a:p>
          <a:p>
            <a:endParaRPr lang="en-GB" b="1"/>
          </a:p>
        </p:txBody>
      </p:sp>
      <p:sp>
        <p:nvSpPr>
          <p:cNvPr id="27" name="TextBox 26">
            <a:extLst>
              <a:ext uri="{FF2B5EF4-FFF2-40B4-BE49-F238E27FC236}">
                <a16:creationId xmlns:a16="http://schemas.microsoft.com/office/drawing/2014/main" id="{C5990C6A-B0E4-C622-F2AB-F8E59FFF87F4}"/>
              </a:ext>
            </a:extLst>
          </p:cNvPr>
          <p:cNvSpPr txBox="1"/>
          <p:nvPr/>
        </p:nvSpPr>
        <p:spPr>
          <a:xfrm>
            <a:off x="8523108" y="3471361"/>
            <a:ext cx="3237141" cy="923330"/>
          </a:xfrm>
          <a:prstGeom prst="rect">
            <a:avLst/>
          </a:prstGeom>
          <a:noFill/>
        </p:spPr>
        <p:txBody>
          <a:bodyPr wrap="square" rtlCol="0">
            <a:spAutoFit/>
          </a:bodyPr>
          <a:lstStyle/>
          <a:p>
            <a:pPr marL="285750" indent="-285750">
              <a:buFont typeface="Arial" panose="020B0604020202020204" pitchFamily="34" charset="0"/>
              <a:buChar char="•"/>
            </a:pPr>
            <a:r>
              <a:rPr lang="en-GB" b="1"/>
              <a:t>Regression Algorithms</a:t>
            </a:r>
            <a:r>
              <a:rPr lang="en-GB"/>
              <a:t> also spot trends and patterns in the data. </a:t>
            </a:r>
          </a:p>
        </p:txBody>
      </p:sp>
      <p:sp>
        <p:nvSpPr>
          <p:cNvPr id="39" name="TextBox 38">
            <a:extLst>
              <a:ext uri="{FF2B5EF4-FFF2-40B4-BE49-F238E27FC236}">
                <a16:creationId xmlns:a16="http://schemas.microsoft.com/office/drawing/2014/main" id="{6AFB79F0-AA2A-FD59-0BFF-5855B109E54D}"/>
              </a:ext>
            </a:extLst>
          </p:cNvPr>
          <p:cNvSpPr txBox="1"/>
          <p:nvPr/>
        </p:nvSpPr>
        <p:spPr>
          <a:xfrm>
            <a:off x="8536920" y="4437245"/>
            <a:ext cx="3237141" cy="923330"/>
          </a:xfrm>
          <a:prstGeom prst="rect">
            <a:avLst/>
          </a:prstGeom>
          <a:noFill/>
        </p:spPr>
        <p:txBody>
          <a:bodyPr wrap="square" rtlCol="0">
            <a:spAutoFit/>
          </a:bodyPr>
          <a:lstStyle/>
          <a:p>
            <a:pPr marL="285750" indent="-285750">
              <a:buFont typeface="Arial" panose="020B0604020202020204" pitchFamily="34" charset="0"/>
              <a:buChar char="•"/>
            </a:pPr>
            <a:r>
              <a:rPr lang="en-GB"/>
              <a:t>Again, this allows them to make </a:t>
            </a:r>
            <a:r>
              <a:rPr lang="en-GB" b="1"/>
              <a:t>predictions</a:t>
            </a:r>
            <a:r>
              <a:rPr lang="en-GB"/>
              <a:t> for </a:t>
            </a:r>
            <a:r>
              <a:rPr lang="en-GB" b="1"/>
              <a:t>new</a:t>
            </a:r>
            <a:r>
              <a:rPr lang="en-GB"/>
              <a:t> data points. E.g. </a:t>
            </a:r>
          </a:p>
        </p:txBody>
      </p:sp>
      <p:sp>
        <p:nvSpPr>
          <p:cNvPr id="51" name="Isosceles Triangle 50">
            <a:extLst>
              <a:ext uri="{FF2B5EF4-FFF2-40B4-BE49-F238E27FC236}">
                <a16:creationId xmlns:a16="http://schemas.microsoft.com/office/drawing/2014/main" id="{F2A8B764-0284-6949-44DC-1343A6C7D10E}"/>
              </a:ext>
            </a:extLst>
          </p:cNvPr>
          <p:cNvSpPr/>
          <p:nvPr/>
        </p:nvSpPr>
        <p:spPr>
          <a:xfrm>
            <a:off x="10456532" y="5083234"/>
            <a:ext cx="184666" cy="150223"/>
          </a:xfrm>
          <a:prstGeom prst="triangl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5689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nodeType="withEffect">
                                  <p:stCondLst>
                                    <p:cond delay="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500"/>
                                        <p:tgtEl>
                                          <p:spTgt spid="9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7" grpId="0"/>
      <p:bldP spid="39" grpId="0"/>
      <p:bldP spid="5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5EBE5758-8151-6E5F-9914-F3EF5D3EE698}"/>
              </a:ext>
            </a:extLst>
          </p:cNvPr>
          <p:cNvGrpSpPr/>
          <p:nvPr/>
        </p:nvGrpSpPr>
        <p:grpSpPr>
          <a:xfrm>
            <a:off x="5420007" y="1530876"/>
            <a:ext cx="1697271" cy="2529859"/>
            <a:chOff x="1809817" y="1646340"/>
            <a:chExt cx="1697271" cy="2529859"/>
          </a:xfrm>
        </p:grpSpPr>
        <p:sp>
          <p:nvSpPr>
            <p:cNvPr id="23" name="Oval 22">
              <a:extLst>
                <a:ext uri="{FF2B5EF4-FFF2-40B4-BE49-F238E27FC236}">
                  <a16:creationId xmlns:a16="http://schemas.microsoft.com/office/drawing/2014/main" id="{347A7F7A-595C-8A92-5F80-F278F6BC62E6}"/>
                </a:ext>
              </a:extLst>
            </p:cNvPr>
            <p:cNvSpPr/>
            <p:nvPr/>
          </p:nvSpPr>
          <p:spPr>
            <a:xfrm rot="18666017">
              <a:off x="1397026" y="2059131"/>
              <a:ext cx="1672984" cy="847401"/>
            </a:xfrm>
            <a:prstGeom prst="ellipse">
              <a:avLst/>
            </a:prstGeom>
            <a:solidFill>
              <a:srgbClr val="92D050"/>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8F367429-1BE9-9791-65D4-C96DEB6EF25B}"/>
                </a:ext>
              </a:extLst>
            </p:cNvPr>
            <p:cNvSpPr/>
            <p:nvPr/>
          </p:nvSpPr>
          <p:spPr>
            <a:xfrm rot="19854535">
              <a:off x="1834104" y="3328798"/>
              <a:ext cx="1672984" cy="84740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E3F2F94F-1AD4-0CE5-E0FC-742C9BF74885}"/>
              </a:ext>
            </a:extLst>
          </p:cNvPr>
          <p:cNvSpPr>
            <a:spLocks noGrp="1"/>
          </p:cNvSpPr>
          <p:nvPr>
            <p:ph type="title"/>
          </p:nvPr>
        </p:nvSpPr>
        <p:spPr>
          <a:xfrm>
            <a:off x="125598" y="136531"/>
            <a:ext cx="10515600" cy="1325563"/>
          </a:xfrm>
        </p:spPr>
        <p:txBody>
          <a:bodyPr/>
          <a:lstStyle/>
          <a:p>
            <a:r>
              <a:rPr lang="en-GB" b="1"/>
              <a:t>Different Problems need Different Algorithms</a:t>
            </a:r>
          </a:p>
        </p:txBody>
      </p:sp>
      <p:sp>
        <p:nvSpPr>
          <p:cNvPr id="152" name="TextBox 151">
            <a:extLst>
              <a:ext uri="{FF2B5EF4-FFF2-40B4-BE49-F238E27FC236}">
                <a16:creationId xmlns:a16="http://schemas.microsoft.com/office/drawing/2014/main" id="{971D02D9-D551-1EAF-20CC-0D771567D78F}"/>
              </a:ext>
            </a:extLst>
          </p:cNvPr>
          <p:cNvSpPr txBox="1"/>
          <p:nvPr/>
        </p:nvSpPr>
        <p:spPr>
          <a:xfrm>
            <a:off x="4769320" y="4968537"/>
            <a:ext cx="3182815" cy="1200329"/>
          </a:xfrm>
          <a:prstGeom prst="rect">
            <a:avLst/>
          </a:prstGeom>
          <a:noFill/>
        </p:spPr>
        <p:txBody>
          <a:bodyPr wrap="square" rtlCol="0">
            <a:spAutoFit/>
          </a:bodyPr>
          <a:lstStyle/>
          <a:p>
            <a:pPr marL="285750" indent="-285750">
              <a:buFont typeface="Arial" panose="020B0604020202020204" pitchFamily="34" charset="0"/>
              <a:buChar char="•"/>
            </a:pPr>
            <a:r>
              <a:rPr lang="en-GB"/>
              <a:t>2 different groups are </a:t>
            </a:r>
            <a:r>
              <a:rPr lang="en-GB" b="1"/>
              <a:t>not</a:t>
            </a:r>
            <a:r>
              <a:rPr lang="en-GB"/>
              <a:t> labelled.</a:t>
            </a:r>
          </a:p>
          <a:p>
            <a:pPr marL="285750" indent="-285750">
              <a:buFont typeface="Arial" panose="020B0604020202020204" pitchFamily="34" charset="0"/>
              <a:buChar char="•"/>
            </a:pPr>
            <a:r>
              <a:rPr lang="en-GB"/>
              <a:t>We want to put the data into groups.</a:t>
            </a:r>
          </a:p>
        </p:txBody>
      </p:sp>
      <p:sp>
        <p:nvSpPr>
          <p:cNvPr id="8" name="TextBox 7">
            <a:extLst>
              <a:ext uri="{FF2B5EF4-FFF2-40B4-BE49-F238E27FC236}">
                <a16:creationId xmlns:a16="http://schemas.microsoft.com/office/drawing/2014/main" id="{1D545FEC-C1F6-A79E-CBBD-BAEDAF9C9823}"/>
              </a:ext>
            </a:extLst>
          </p:cNvPr>
          <p:cNvSpPr txBox="1"/>
          <p:nvPr/>
        </p:nvSpPr>
        <p:spPr>
          <a:xfrm>
            <a:off x="8468975" y="1997839"/>
            <a:ext cx="3237141" cy="2862322"/>
          </a:xfrm>
          <a:prstGeom prst="rect">
            <a:avLst/>
          </a:prstGeom>
          <a:noFill/>
        </p:spPr>
        <p:txBody>
          <a:bodyPr wrap="square" rtlCol="0">
            <a:spAutoFit/>
          </a:bodyPr>
          <a:lstStyle/>
          <a:p>
            <a:pPr marL="285750" indent="-285750">
              <a:buFont typeface="Arial" panose="020B0604020202020204" pitchFamily="34" charset="0"/>
              <a:buChar char="•"/>
            </a:pPr>
            <a:r>
              <a:rPr lang="en-GB" b="1"/>
              <a:t>Clustering </a:t>
            </a:r>
            <a:r>
              <a:rPr lang="en-GB"/>
              <a:t>Algorithms are used when you do </a:t>
            </a:r>
            <a:r>
              <a:rPr lang="en-GB" b="1"/>
              <a:t>not</a:t>
            </a:r>
            <a:r>
              <a:rPr lang="en-GB"/>
              <a:t> have </a:t>
            </a:r>
            <a:r>
              <a:rPr lang="en-GB" b="1"/>
              <a:t>labelled</a:t>
            </a:r>
            <a:r>
              <a:rPr lang="en-GB"/>
              <a:t> data.</a:t>
            </a:r>
          </a:p>
          <a:p>
            <a:pPr marL="285750" indent="-285750">
              <a:buFont typeface="Arial" panose="020B0604020202020204" pitchFamily="34" charset="0"/>
              <a:buChar char="•"/>
            </a:pPr>
            <a:r>
              <a:rPr lang="en-GB"/>
              <a:t>Using algorithms with unlabelled data is often called </a:t>
            </a:r>
            <a:r>
              <a:rPr lang="en-GB" b="1"/>
              <a:t>Unsupervised Learning.</a:t>
            </a:r>
          </a:p>
          <a:p>
            <a:pPr marL="285750" indent="-285750">
              <a:buFont typeface="Arial" panose="020B0604020202020204" pitchFamily="34" charset="0"/>
              <a:buChar char="•"/>
            </a:pPr>
            <a:r>
              <a:rPr lang="en-GB"/>
              <a:t>This is less common in AI used today</a:t>
            </a:r>
          </a:p>
          <a:p>
            <a:endParaRPr lang="en-GB" b="1"/>
          </a:p>
        </p:txBody>
      </p:sp>
      <p:sp>
        <p:nvSpPr>
          <p:cNvPr id="9" name="TextBox 8">
            <a:extLst>
              <a:ext uri="{FF2B5EF4-FFF2-40B4-BE49-F238E27FC236}">
                <a16:creationId xmlns:a16="http://schemas.microsoft.com/office/drawing/2014/main" id="{E798D5C4-87CB-597A-D4EC-7F73E423C82C}"/>
              </a:ext>
            </a:extLst>
          </p:cNvPr>
          <p:cNvSpPr txBox="1"/>
          <p:nvPr/>
        </p:nvSpPr>
        <p:spPr>
          <a:xfrm>
            <a:off x="8487206" y="4571867"/>
            <a:ext cx="3237141" cy="923330"/>
          </a:xfrm>
          <a:prstGeom prst="rect">
            <a:avLst/>
          </a:prstGeom>
          <a:noFill/>
        </p:spPr>
        <p:txBody>
          <a:bodyPr wrap="square" rtlCol="0">
            <a:spAutoFit/>
          </a:bodyPr>
          <a:lstStyle/>
          <a:p>
            <a:pPr marL="285750" indent="-285750">
              <a:buFont typeface="Arial" panose="020B0604020202020204" pitchFamily="34" charset="0"/>
              <a:buChar char="•"/>
            </a:pPr>
            <a:r>
              <a:rPr lang="en-GB"/>
              <a:t>Algorithms are able to spot trends and patterns in the data. </a:t>
            </a:r>
          </a:p>
        </p:txBody>
      </p:sp>
      <p:sp>
        <p:nvSpPr>
          <p:cNvPr id="14" name="TextBox 13">
            <a:extLst>
              <a:ext uri="{FF2B5EF4-FFF2-40B4-BE49-F238E27FC236}">
                <a16:creationId xmlns:a16="http://schemas.microsoft.com/office/drawing/2014/main" id="{85C21A97-E46B-30CB-B908-72954472042F}"/>
              </a:ext>
            </a:extLst>
          </p:cNvPr>
          <p:cNvSpPr txBox="1"/>
          <p:nvPr/>
        </p:nvSpPr>
        <p:spPr>
          <a:xfrm>
            <a:off x="8468975" y="5484936"/>
            <a:ext cx="3237141" cy="646331"/>
          </a:xfrm>
          <a:prstGeom prst="rect">
            <a:avLst/>
          </a:prstGeom>
          <a:noFill/>
        </p:spPr>
        <p:txBody>
          <a:bodyPr wrap="square" rtlCol="0">
            <a:spAutoFit/>
          </a:bodyPr>
          <a:lstStyle/>
          <a:p>
            <a:pPr marL="285750" indent="-285750">
              <a:buFont typeface="Arial" panose="020B0604020202020204" pitchFamily="34" charset="0"/>
              <a:buChar char="•"/>
            </a:pPr>
            <a:r>
              <a:rPr lang="en-GB"/>
              <a:t>This allows them to put the data into ‘clusters’.</a:t>
            </a:r>
          </a:p>
        </p:txBody>
      </p:sp>
      <p:sp>
        <p:nvSpPr>
          <p:cNvPr id="3" name="Oval 2">
            <a:extLst>
              <a:ext uri="{FF2B5EF4-FFF2-40B4-BE49-F238E27FC236}">
                <a16:creationId xmlns:a16="http://schemas.microsoft.com/office/drawing/2014/main" id="{1793743D-F6C2-B2D6-930E-91BE59462A00}"/>
              </a:ext>
            </a:extLst>
          </p:cNvPr>
          <p:cNvSpPr/>
          <p:nvPr/>
        </p:nvSpPr>
        <p:spPr>
          <a:xfrm>
            <a:off x="-389435" y="1281316"/>
            <a:ext cx="4611772" cy="4431875"/>
          </a:xfrm>
          <a:prstGeom prst="ellipse">
            <a:avLst/>
          </a:prstGeom>
          <a:solidFill>
            <a:schemeClr val="bg1"/>
          </a:solid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4F9AB40-EEC2-C685-267F-D0E28B2C29C5}"/>
              </a:ext>
            </a:extLst>
          </p:cNvPr>
          <p:cNvSpPr txBox="1"/>
          <p:nvPr/>
        </p:nvSpPr>
        <p:spPr>
          <a:xfrm>
            <a:off x="389008" y="1880240"/>
            <a:ext cx="3224524" cy="923533"/>
          </a:xfrm>
          <a:prstGeom prst="rect">
            <a:avLst/>
          </a:prstGeom>
          <a:noFill/>
        </p:spPr>
        <p:txBody>
          <a:bodyPr wrap="square">
            <a:spAutoFit/>
          </a:bodyPr>
          <a:lstStyle/>
          <a:p>
            <a:r>
              <a:rPr lang="en-GB" sz="1800"/>
              <a:t>Can I group together similar local authorities based on statistics from each authority?</a:t>
            </a:r>
          </a:p>
        </p:txBody>
      </p:sp>
      <p:pic>
        <p:nvPicPr>
          <p:cNvPr id="5" name="Picture 4" descr="Six pins pointed on several spots on a road map">
            <a:extLst>
              <a:ext uri="{FF2B5EF4-FFF2-40B4-BE49-F238E27FC236}">
                <a16:creationId xmlns:a16="http://schemas.microsoft.com/office/drawing/2014/main" id="{09ED5B88-423B-29CD-63AD-F6A47CDB7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523" y="2795806"/>
            <a:ext cx="3173008" cy="2114822"/>
          </a:xfrm>
          <a:prstGeom prst="rect">
            <a:avLst/>
          </a:prstGeom>
        </p:spPr>
      </p:pic>
      <p:sp>
        <p:nvSpPr>
          <p:cNvPr id="7" name="TextBox 6">
            <a:extLst>
              <a:ext uri="{FF2B5EF4-FFF2-40B4-BE49-F238E27FC236}">
                <a16:creationId xmlns:a16="http://schemas.microsoft.com/office/drawing/2014/main" id="{D4CC9597-961B-558C-74E8-392A094D72D5}"/>
              </a:ext>
            </a:extLst>
          </p:cNvPr>
          <p:cNvSpPr txBox="1"/>
          <p:nvPr/>
        </p:nvSpPr>
        <p:spPr>
          <a:xfrm>
            <a:off x="8516267" y="1477629"/>
            <a:ext cx="3335490" cy="461665"/>
          </a:xfrm>
          <a:prstGeom prst="rect">
            <a:avLst/>
          </a:prstGeom>
          <a:noFill/>
        </p:spPr>
        <p:txBody>
          <a:bodyPr wrap="square">
            <a:spAutoFit/>
          </a:bodyPr>
          <a:lstStyle/>
          <a:p>
            <a:r>
              <a:rPr lang="en-GB" sz="2400" b="1"/>
              <a:t>Clustering Algorithm</a:t>
            </a:r>
          </a:p>
        </p:txBody>
      </p:sp>
      <p:grpSp>
        <p:nvGrpSpPr>
          <p:cNvPr id="6" name="Group 5">
            <a:extLst>
              <a:ext uri="{FF2B5EF4-FFF2-40B4-BE49-F238E27FC236}">
                <a16:creationId xmlns:a16="http://schemas.microsoft.com/office/drawing/2014/main" id="{50A3E3D3-35AB-56B7-126C-329DB91F392F}"/>
              </a:ext>
            </a:extLst>
          </p:cNvPr>
          <p:cNvGrpSpPr/>
          <p:nvPr/>
        </p:nvGrpSpPr>
        <p:grpSpPr>
          <a:xfrm>
            <a:off x="4514509" y="1629211"/>
            <a:ext cx="3162981" cy="3144922"/>
            <a:chOff x="8134171" y="1632573"/>
            <a:chExt cx="3162981" cy="3144922"/>
          </a:xfrm>
        </p:grpSpPr>
        <p:cxnSp>
          <p:nvCxnSpPr>
            <p:cNvPr id="34" name="Straight Arrow Connector 33">
              <a:extLst>
                <a:ext uri="{FF2B5EF4-FFF2-40B4-BE49-F238E27FC236}">
                  <a16:creationId xmlns:a16="http://schemas.microsoft.com/office/drawing/2014/main" id="{60386DCA-0273-F14F-573F-6C2B38FEF5D2}"/>
                </a:ext>
              </a:extLst>
            </p:cNvPr>
            <p:cNvCxnSpPr/>
            <p:nvPr/>
          </p:nvCxnSpPr>
          <p:spPr>
            <a:xfrm>
              <a:off x="8503502" y="4438835"/>
              <a:ext cx="279365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4073061-D3FC-F59A-F7AA-0741DEC70FCC}"/>
                </a:ext>
              </a:extLst>
            </p:cNvPr>
            <p:cNvCxnSpPr>
              <a:cxnSpLocks/>
            </p:cNvCxnSpPr>
            <p:nvPr/>
          </p:nvCxnSpPr>
          <p:spPr>
            <a:xfrm flipV="1">
              <a:off x="8503502" y="1632573"/>
              <a:ext cx="0" cy="280626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D1CAF59-B22B-3161-1124-40569588E15E}"/>
                </a:ext>
              </a:extLst>
            </p:cNvPr>
            <p:cNvSpPr txBox="1"/>
            <p:nvPr/>
          </p:nvSpPr>
          <p:spPr>
            <a:xfrm>
              <a:off x="9091781" y="4408163"/>
              <a:ext cx="1777218" cy="369332"/>
            </a:xfrm>
            <a:prstGeom prst="rect">
              <a:avLst/>
            </a:prstGeom>
            <a:noFill/>
          </p:spPr>
          <p:txBody>
            <a:bodyPr wrap="none" rtlCol="0">
              <a:spAutoFit/>
            </a:bodyPr>
            <a:lstStyle/>
            <a:p>
              <a:r>
                <a:rPr lang="en-GB"/>
                <a:t>Retail Floorspace</a:t>
              </a:r>
            </a:p>
          </p:txBody>
        </p:sp>
        <p:sp>
          <p:nvSpPr>
            <p:cNvPr id="37" name="TextBox 36">
              <a:extLst>
                <a:ext uri="{FF2B5EF4-FFF2-40B4-BE49-F238E27FC236}">
                  <a16:creationId xmlns:a16="http://schemas.microsoft.com/office/drawing/2014/main" id="{CCC04376-6B36-AF97-7869-44E8B03BE6FB}"/>
                </a:ext>
              </a:extLst>
            </p:cNvPr>
            <p:cNvSpPr txBox="1"/>
            <p:nvPr/>
          </p:nvSpPr>
          <p:spPr>
            <a:xfrm rot="16200000">
              <a:off x="7341005" y="2909369"/>
              <a:ext cx="1955664" cy="369332"/>
            </a:xfrm>
            <a:prstGeom prst="rect">
              <a:avLst/>
            </a:prstGeom>
            <a:noFill/>
          </p:spPr>
          <p:txBody>
            <a:bodyPr wrap="none" rtlCol="0">
              <a:spAutoFit/>
            </a:bodyPr>
            <a:lstStyle/>
            <a:p>
              <a:r>
                <a:rPr lang="en-GB"/>
                <a:t>Population Density</a:t>
              </a:r>
            </a:p>
          </p:txBody>
        </p:sp>
        <p:sp>
          <p:nvSpPr>
            <p:cNvPr id="63" name="Oval 62">
              <a:extLst>
                <a:ext uri="{FF2B5EF4-FFF2-40B4-BE49-F238E27FC236}">
                  <a16:creationId xmlns:a16="http://schemas.microsoft.com/office/drawing/2014/main" id="{03FA0EB4-46A1-90BD-D460-084EAB397AA9}"/>
                </a:ext>
              </a:extLst>
            </p:cNvPr>
            <p:cNvSpPr/>
            <p:nvPr/>
          </p:nvSpPr>
          <p:spPr>
            <a:xfrm>
              <a:off x="9339525" y="3852415"/>
              <a:ext cx="45719"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C3C2CC0D-7BDF-2F03-921A-4F2F0F2056BA}"/>
                </a:ext>
              </a:extLst>
            </p:cNvPr>
            <p:cNvSpPr/>
            <p:nvPr/>
          </p:nvSpPr>
          <p:spPr>
            <a:xfrm>
              <a:off x="9541475" y="4012669"/>
              <a:ext cx="45719"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EF0D72C3-E8A7-5B08-696F-20F763DF8F27}"/>
                </a:ext>
              </a:extLst>
            </p:cNvPr>
            <p:cNvSpPr/>
            <p:nvPr/>
          </p:nvSpPr>
          <p:spPr>
            <a:xfrm>
              <a:off x="9561769" y="3628023"/>
              <a:ext cx="45719"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7A4ACCD6-5488-5AF7-E356-7AE3D44C018E}"/>
                </a:ext>
              </a:extLst>
            </p:cNvPr>
            <p:cNvSpPr/>
            <p:nvPr/>
          </p:nvSpPr>
          <p:spPr>
            <a:xfrm>
              <a:off x="9812115" y="3954140"/>
              <a:ext cx="45719"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CC3EB166-F52B-DB28-01E5-B586F0BAE942}"/>
                </a:ext>
              </a:extLst>
            </p:cNvPr>
            <p:cNvSpPr/>
            <p:nvPr/>
          </p:nvSpPr>
          <p:spPr>
            <a:xfrm>
              <a:off x="9968991" y="3862918"/>
              <a:ext cx="45719"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45D1F67F-EEF0-8FE2-C107-94671FB2B238}"/>
                </a:ext>
              </a:extLst>
            </p:cNvPr>
            <p:cNvSpPr/>
            <p:nvPr/>
          </p:nvSpPr>
          <p:spPr>
            <a:xfrm>
              <a:off x="9911978" y="3499455"/>
              <a:ext cx="45719"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43EF764D-B5EC-C3F2-CA25-C50BBDB8A0A9}"/>
                </a:ext>
              </a:extLst>
            </p:cNvPr>
            <p:cNvSpPr/>
            <p:nvPr/>
          </p:nvSpPr>
          <p:spPr>
            <a:xfrm>
              <a:off x="10171152" y="3879994"/>
              <a:ext cx="45719"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EBD7DB5A-EAA8-F667-30EF-B1D00BD238B6}"/>
                </a:ext>
              </a:extLst>
            </p:cNvPr>
            <p:cNvSpPr/>
            <p:nvPr/>
          </p:nvSpPr>
          <p:spPr>
            <a:xfrm>
              <a:off x="10195780" y="3378745"/>
              <a:ext cx="45719"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9D9CFE83-F120-BEFA-9A91-3A7C65DB0ADE}"/>
                </a:ext>
              </a:extLst>
            </p:cNvPr>
            <p:cNvSpPr/>
            <p:nvPr/>
          </p:nvSpPr>
          <p:spPr>
            <a:xfrm>
              <a:off x="10494040" y="3541624"/>
              <a:ext cx="45719"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6C520C25-D913-5B86-728D-079FE9143488}"/>
                </a:ext>
              </a:extLst>
            </p:cNvPr>
            <p:cNvSpPr/>
            <p:nvPr/>
          </p:nvSpPr>
          <p:spPr>
            <a:xfrm rot="20605228">
              <a:off x="8898621" y="2807736"/>
              <a:ext cx="46907"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2974185A-DEDD-F095-B3BA-B09003C9C7A6}"/>
                </a:ext>
              </a:extLst>
            </p:cNvPr>
            <p:cNvSpPr/>
            <p:nvPr/>
          </p:nvSpPr>
          <p:spPr>
            <a:xfrm rot="20605228">
              <a:off x="9152062" y="2873921"/>
              <a:ext cx="46907"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9E798F27-B5EC-A8CF-B059-F4CBC25D3B21}"/>
                </a:ext>
              </a:extLst>
            </p:cNvPr>
            <p:cNvSpPr/>
            <p:nvPr/>
          </p:nvSpPr>
          <p:spPr>
            <a:xfrm rot="20605228">
              <a:off x="9020404" y="2511909"/>
              <a:ext cx="46907"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ACFF92DB-FAEC-707B-2122-C15511FEE846}"/>
                </a:ext>
              </a:extLst>
            </p:cNvPr>
            <p:cNvSpPr/>
            <p:nvPr/>
          </p:nvSpPr>
          <p:spPr>
            <a:xfrm rot="20605228">
              <a:off x="9384554" y="2711208"/>
              <a:ext cx="46907"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0AC7CEC4-ECD3-2307-0685-C940D677C41A}"/>
                </a:ext>
              </a:extLst>
            </p:cNvPr>
            <p:cNvSpPr/>
            <p:nvPr/>
          </p:nvSpPr>
          <p:spPr>
            <a:xfrm rot="20605228">
              <a:off x="9496854" y="2564184"/>
              <a:ext cx="46907"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9A68DFD2-7AF8-5FA7-D306-837B4FCC6380}"/>
                </a:ext>
              </a:extLst>
            </p:cNvPr>
            <p:cNvSpPr/>
            <p:nvPr/>
          </p:nvSpPr>
          <p:spPr>
            <a:xfrm rot="20605228">
              <a:off x="9300536" y="2252757"/>
              <a:ext cx="46907"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54CFDDB3-E5C2-67DD-AE65-2B1E01D8B339}"/>
                </a:ext>
              </a:extLst>
            </p:cNvPr>
            <p:cNvSpPr/>
            <p:nvPr/>
          </p:nvSpPr>
          <p:spPr>
            <a:xfrm rot="20605228">
              <a:off x="9694356" y="2498570"/>
              <a:ext cx="46907"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a16="http://schemas.microsoft.com/office/drawing/2014/main" id="{606E12BA-9371-A5FC-F672-105E5DE8A54B}"/>
                </a:ext>
              </a:extLst>
            </p:cNvPr>
            <p:cNvSpPr/>
            <p:nvPr/>
          </p:nvSpPr>
          <p:spPr>
            <a:xfrm rot="20605228">
              <a:off x="9521072" y="2027548"/>
              <a:ext cx="46907"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5A43F3CF-BA5E-DD46-71C7-BE76544FE6EB}"/>
                </a:ext>
              </a:extLst>
            </p:cNvPr>
            <p:cNvSpPr/>
            <p:nvPr/>
          </p:nvSpPr>
          <p:spPr>
            <a:xfrm rot="20605228">
              <a:off x="9866443" y="2057405"/>
              <a:ext cx="46907"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0CA0DFDA-9D2B-D924-21A0-A54EE9DFE463}"/>
                </a:ext>
              </a:extLst>
            </p:cNvPr>
            <p:cNvSpPr/>
            <p:nvPr/>
          </p:nvSpPr>
          <p:spPr>
            <a:xfrm rot="4929377">
              <a:off x="9429553" y="2203173"/>
              <a:ext cx="46907"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C76215E5-1E8D-7CDB-A3DC-3498BC49A611}"/>
                </a:ext>
              </a:extLst>
            </p:cNvPr>
            <p:cNvSpPr/>
            <p:nvPr/>
          </p:nvSpPr>
          <p:spPr>
            <a:xfrm rot="4929377">
              <a:off x="9325644" y="2443621"/>
              <a:ext cx="46907"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Oval 84">
              <a:extLst>
                <a:ext uri="{FF2B5EF4-FFF2-40B4-BE49-F238E27FC236}">
                  <a16:creationId xmlns:a16="http://schemas.microsoft.com/office/drawing/2014/main" id="{049F5CBF-5895-4BD5-B85B-67397BE043F0}"/>
                </a:ext>
              </a:extLst>
            </p:cNvPr>
            <p:cNvSpPr/>
            <p:nvPr/>
          </p:nvSpPr>
          <p:spPr>
            <a:xfrm rot="4929377">
              <a:off x="9703452" y="2368473"/>
              <a:ext cx="46907"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6D795E71-55A5-A994-B9FE-AC7301FC38CE}"/>
                </a:ext>
              </a:extLst>
            </p:cNvPr>
            <p:cNvSpPr/>
            <p:nvPr/>
          </p:nvSpPr>
          <p:spPr>
            <a:xfrm rot="4929377">
              <a:off x="9451158" y="2698129"/>
              <a:ext cx="46907"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7FEB7C15-6F52-91BB-8414-7286F56E65B0}"/>
                </a:ext>
              </a:extLst>
            </p:cNvPr>
            <p:cNvSpPr/>
            <p:nvPr/>
          </p:nvSpPr>
          <p:spPr>
            <a:xfrm rot="4539114">
              <a:off x="9590189" y="3569535"/>
              <a:ext cx="46907"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16DBD31B-FDDD-2F28-3760-C239AC0D54D3}"/>
                </a:ext>
              </a:extLst>
            </p:cNvPr>
            <p:cNvSpPr/>
            <p:nvPr/>
          </p:nvSpPr>
          <p:spPr>
            <a:xfrm rot="4539114">
              <a:off x="10082065" y="3469799"/>
              <a:ext cx="46907"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B630497D-2578-15D1-889A-59E265EE40A2}"/>
                </a:ext>
              </a:extLst>
            </p:cNvPr>
            <p:cNvSpPr/>
            <p:nvPr/>
          </p:nvSpPr>
          <p:spPr>
            <a:xfrm rot="4539114">
              <a:off x="10000100" y="3806629"/>
              <a:ext cx="46907" cy="45719"/>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162713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C310D-B19C-CC11-1D59-C1582DE8EB92}"/>
              </a:ext>
            </a:extLst>
          </p:cNvPr>
          <p:cNvSpPr/>
          <p:nvPr/>
        </p:nvSpPr>
        <p:spPr>
          <a:xfrm>
            <a:off x="4980709" y="3454503"/>
            <a:ext cx="1177636" cy="270106"/>
          </a:xfrm>
          <a:prstGeom prst="rect">
            <a:avLst/>
          </a:prstGeom>
          <a:ln w="28575">
            <a:solidFill>
              <a:schemeClr val="tx1"/>
            </a:solidFill>
            <a:prstDash val="dash"/>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0A44D8F3-C027-956A-D5CC-FE6A92B995BD}"/>
              </a:ext>
            </a:extLst>
          </p:cNvPr>
          <p:cNvSpPr/>
          <p:nvPr/>
        </p:nvSpPr>
        <p:spPr>
          <a:xfrm>
            <a:off x="1264179" y="1632572"/>
            <a:ext cx="2793648" cy="2806263"/>
          </a:xfrm>
          <a:prstGeom prst="rect">
            <a:avLst/>
          </a:prstGeom>
          <a:solidFill>
            <a:srgbClr val="94BEE4"/>
          </a:solidFill>
          <a:ln w="28575">
            <a:solidFill>
              <a:schemeClr val="tx1"/>
            </a:solidFill>
            <a:prstDash val="dash"/>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407A8C67-4C50-97E6-B858-1327AF732585}"/>
              </a:ext>
            </a:extLst>
          </p:cNvPr>
          <p:cNvSpPr/>
          <p:nvPr/>
        </p:nvSpPr>
        <p:spPr>
          <a:xfrm>
            <a:off x="1372839" y="1737361"/>
            <a:ext cx="1455271" cy="1140914"/>
          </a:xfrm>
          <a:prstGeom prst="rect">
            <a:avLst/>
          </a:prstGeom>
          <a:ln w="28575">
            <a:solidFill>
              <a:schemeClr val="tx1"/>
            </a:solidFill>
            <a:prstDash val="dash"/>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3F2F94F-1AD4-0CE5-E0FC-742C9BF74885}"/>
              </a:ext>
            </a:extLst>
          </p:cNvPr>
          <p:cNvSpPr>
            <a:spLocks noGrp="1"/>
          </p:cNvSpPr>
          <p:nvPr>
            <p:ph type="title"/>
          </p:nvPr>
        </p:nvSpPr>
        <p:spPr>
          <a:xfrm>
            <a:off x="125598" y="136531"/>
            <a:ext cx="10515600" cy="1325563"/>
          </a:xfrm>
        </p:spPr>
        <p:txBody>
          <a:bodyPr/>
          <a:lstStyle/>
          <a:p>
            <a:r>
              <a:rPr lang="en-GB" b="1"/>
              <a:t>How do Classification Algorithms work?</a:t>
            </a:r>
          </a:p>
        </p:txBody>
      </p:sp>
      <p:grpSp>
        <p:nvGrpSpPr>
          <p:cNvPr id="10" name="Group 9">
            <a:extLst>
              <a:ext uri="{FF2B5EF4-FFF2-40B4-BE49-F238E27FC236}">
                <a16:creationId xmlns:a16="http://schemas.microsoft.com/office/drawing/2014/main" id="{8EA16265-0B83-C5A3-F013-370C0057F19D}"/>
              </a:ext>
            </a:extLst>
          </p:cNvPr>
          <p:cNvGrpSpPr/>
          <p:nvPr/>
        </p:nvGrpSpPr>
        <p:grpSpPr>
          <a:xfrm>
            <a:off x="894848" y="1632573"/>
            <a:ext cx="3162981" cy="3131450"/>
            <a:chOff x="894848" y="1632573"/>
            <a:chExt cx="3162981" cy="3131450"/>
          </a:xfrm>
        </p:grpSpPr>
        <p:cxnSp>
          <p:nvCxnSpPr>
            <p:cNvPr id="11" name="Straight Arrow Connector 10">
              <a:extLst>
                <a:ext uri="{FF2B5EF4-FFF2-40B4-BE49-F238E27FC236}">
                  <a16:creationId xmlns:a16="http://schemas.microsoft.com/office/drawing/2014/main" id="{B08CC014-44F4-93EF-C2FE-A742D09FBA86}"/>
                </a:ext>
              </a:extLst>
            </p:cNvPr>
            <p:cNvCxnSpPr/>
            <p:nvPr/>
          </p:nvCxnSpPr>
          <p:spPr>
            <a:xfrm>
              <a:off x="1264179" y="4438835"/>
              <a:ext cx="279365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990E2F3-62FF-374A-D927-20DCA1EA4693}"/>
                </a:ext>
              </a:extLst>
            </p:cNvPr>
            <p:cNvCxnSpPr>
              <a:cxnSpLocks/>
            </p:cNvCxnSpPr>
            <p:nvPr/>
          </p:nvCxnSpPr>
          <p:spPr>
            <a:xfrm flipV="1">
              <a:off x="1264179" y="1632573"/>
              <a:ext cx="0" cy="280626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9FB48FE-C12E-A6C4-E7E9-68D6A5E537CE}"/>
                </a:ext>
              </a:extLst>
            </p:cNvPr>
            <p:cNvSpPr txBox="1"/>
            <p:nvPr/>
          </p:nvSpPr>
          <p:spPr>
            <a:xfrm>
              <a:off x="2177538" y="4394691"/>
              <a:ext cx="966931" cy="369332"/>
            </a:xfrm>
            <a:prstGeom prst="rect">
              <a:avLst/>
            </a:prstGeom>
            <a:noFill/>
          </p:spPr>
          <p:txBody>
            <a:bodyPr wrap="none" rtlCol="0">
              <a:spAutoFit/>
            </a:bodyPr>
            <a:lstStyle/>
            <a:p>
              <a:r>
                <a:rPr lang="en-GB"/>
                <a:t>X Values</a:t>
              </a:r>
            </a:p>
          </p:txBody>
        </p:sp>
        <p:sp>
          <p:nvSpPr>
            <p:cNvPr id="14" name="TextBox 13">
              <a:extLst>
                <a:ext uri="{FF2B5EF4-FFF2-40B4-BE49-F238E27FC236}">
                  <a16:creationId xmlns:a16="http://schemas.microsoft.com/office/drawing/2014/main" id="{568F3871-6624-6076-71D8-0D0F03BCE198}"/>
                </a:ext>
              </a:extLst>
            </p:cNvPr>
            <p:cNvSpPr txBox="1"/>
            <p:nvPr/>
          </p:nvSpPr>
          <p:spPr>
            <a:xfrm rot="16200000">
              <a:off x="600055" y="2909369"/>
              <a:ext cx="958917" cy="369332"/>
            </a:xfrm>
            <a:prstGeom prst="rect">
              <a:avLst/>
            </a:prstGeom>
            <a:noFill/>
          </p:spPr>
          <p:txBody>
            <a:bodyPr wrap="none" rtlCol="0">
              <a:spAutoFit/>
            </a:bodyPr>
            <a:lstStyle/>
            <a:p>
              <a:r>
                <a:rPr lang="en-GB"/>
                <a:t>Y Values</a:t>
              </a:r>
            </a:p>
          </p:txBody>
        </p:sp>
        <p:sp>
          <p:nvSpPr>
            <p:cNvPr id="15" name="Oval 14">
              <a:extLst>
                <a:ext uri="{FF2B5EF4-FFF2-40B4-BE49-F238E27FC236}">
                  <a16:creationId xmlns:a16="http://schemas.microsoft.com/office/drawing/2014/main" id="{8A493F4A-FE10-979B-D74D-AEC7B350E2EE}"/>
                </a:ext>
              </a:extLst>
            </p:cNvPr>
            <p:cNvSpPr/>
            <p:nvPr/>
          </p:nvSpPr>
          <p:spPr>
            <a:xfrm>
              <a:off x="2126205" y="3837436"/>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52623606-AB5D-0337-900E-00B69AF1D6BA}"/>
                </a:ext>
              </a:extLst>
            </p:cNvPr>
            <p:cNvSpPr/>
            <p:nvPr/>
          </p:nvSpPr>
          <p:spPr>
            <a:xfrm>
              <a:off x="2328155" y="3997690"/>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C6AE2293-CE99-A930-55CE-20CBB439D1F5}"/>
                </a:ext>
              </a:extLst>
            </p:cNvPr>
            <p:cNvSpPr/>
            <p:nvPr/>
          </p:nvSpPr>
          <p:spPr>
            <a:xfrm>
              <a:off x="2348449" y="361304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2FA4E06E-3115-9931-0786-A3B8ABB9F235}"/>
                </a:ext>
              </a:extLst>
            </p:cNvPr>
            <p:cNvSpPr/>
            <p:nvPr/>
          </p:nvSpPr>
          <p:spPr>
            <a:xfrm>
              <a:off x="2598795" y="3939161"/>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2C1042DD-DB67-9F50-C230-FBCD2B377A4E}"/>
                </a:ext>
              </a:extLst>
            </p:cNvPr>
            <p:cNvSpPr/>
            <p:nvPr/>
          </p:nvSpPr>
          <p:spPr>
            <a:xfrm>
              <a:off x="2755671" y="384793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29A8668D-9A8C-EC3E-081A-2BC459218BB5}"/>
                </a:ext>
              </a:extLst>
            </p:cNvPr>
            <p:cNvSpPr/>
            <p:nvPr/>
          </p:nvSpPr>
          <p:spPr>
            <a:xfrm>
              <a:off x="2698658" y="3484476"/>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173C4D6-0B74-CDE9-69A0-39A5145C60E6}"/>
                </a:ext>
              </a:extLst>
            </p:cNvPr>
            <p:cNvSpPr/>
            <p:nvPr/>
          </p:nvSpPr>
          <p:spPr>
            <a:xfrm>
              <a:off x="2957832" y="3865015"/>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E20AC080-EB04-8182-8826-B136B5E33E15}"/>
                </a:ext>
              </a:extLst>
            </p:cNvPr>
            <p:cNvSpPr/>
            <p:nvPr/>
          </p:nvSpPr>
          <p:spPr>
            <a:xfrm>
              <a:off x="2982460" y="3363766"/>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FA806ED2-E443-F0A4-1ABE-E4DA930D9B3F}"/>
                </a:ext>
              </a:extLst>
            </p:cNvPr>
            <p:cNvSpPr/>
            <p:nvPr/>
          </p:nvSpPr>
          <p:spPr>
            <a:xfrm>
              <a:off x="3280720" y="3526645"/>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18FB80F4-1249-7DE2-8AD1-4A98A21482C1}"/>
                </a:ext>
              </a:extLst>
            </p:cNvPr>
            <p:cNvSpPr/>
            <p:nvPr/>
          </p:nvSpPr>
          <p:spPr>
            <a:xfrm rot="20214965">
              <a:off x="1505319" y="2687194"/>
              <a:ext cx="46907" cy="45719"/>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9F66C3E4-9BC4-152C-5EC1-5F2ACEC36F29}"/>
                </a:ext>
              </a:extLst>
            </p:cNvPr>
            <p:cNvSpPr/>
            <p:nvPr/>
          </p:nvSpPr>
          <p:spPr>
            <a:xfrm rot="20214965">
              <a:off x="1914585" y="2667904"/>
              <a:ext cx="46907" cy="45719"/>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CFB49621-63BB-E904-EBFA-5598FAFA4BBC}"/>
                </a:ext>
              </a:extLst>
            </p:cNvPr>
            <p:cNvSpPr/>
            <p:nvPr/>
          </p:nvSpPr>
          <p:spPr>
            <a:xfrm rot="20214965">
              <a:off x="1627102" y="2391367"/>
              <a:ext cx="46907" cy="45719"/>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C793B61-D8B6-25F2-B602-AAACD0F8ABD2}"/>
                </a:ext>
              </a:extLst>
            </p:cNvPr>
            <p:cNvSpPr/>
            <p:nvPr/>
          </p:nvSpPr>
          <p:spPr>
            <a:xfrm rot="20214965">
              <a:off x="1991252" y="2590666"/>
              <a:ext cx="46907" cy="45719"/>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43C79948-932F-A452-7F77-629FB17E7A7E}"/>
                </a:ext>
              </a:extLst>
            </p:cNvPr>
            <p:cNvSpPr/>
            <p:nvPr/>
          </p:nvSpPr>
          <p:spPr>
            <a:xfrm rot="20214965">
              <a:off x="2103552" y="2443642"/>
              <a:ext cx="46907" cy="45719"/>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E85E4AA3-4ADA-21F7-EA9D-25192EB2A0C5}"/>
                </a:ext>
              </a:extLst>
            </p:cNvPr>
            <p:cNvSpPr/>
            <p:nvPr/>
          </p:nvSpPr>
          <p:spPr>
            <a:xfrm rot="20214965">
              <a:off x="1907234" y="2132215"/>
              <a:ext cx="46907" cy="45719"/>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67DA2DD8-51AD-D638-0DB0-6562A3C5C5A3}"/>
                </a:ext>
              </a:extLst>
            </p:cNvPr>
            <p:cNvSpPr/>
            <p:nvPr/>
          </p:nvSpPr>
          <p:spPr>
            <a:xfrm rot="20214965">
              <a:off x="2301054" y="2378028"/>
              <a:ext cx="46907" cy="45719"/>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9FF18629-34EA-4D98-A1CC-DAD4F9CA35E0}"/>
                </a:ext>
              </a:extLst>
            </p:cNvPr>
            <p:cNvSpPr/>
            <p:nvPr/>
          </p:nvSpPr>
          <p:spPr>
            <a:xfrm rot="20214965">
              <a:off x="2127770" y="1907006"/>
              <a:ext cx="46907" cy="45719"/>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3B2CA664-0E5E-FD21-9513-BB4303C9D628}"/>
                </a:ext>
              </a:extLst>
            </p:cNvPr>
            <p:cNvSpPr/>
            <p:nvPr/>
          </p:nvSpPr>
          <p:spPr>
            <a:xfrm rot="20214965">
              <a:off x="2473141" y="1936863"/>
              <a:ext cx="46907" cy="45719"/>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5199A8D8-C93D-8C53-8FC5-8FEBE26F6C66}"/>
                </a:ext>
              </a:extLst>
            </p:cNvPr>
            <p:cNvSpPr txBox="1"/>
            <p:nvPr/>
          </p:nvSpPr>
          <p:spPr>
            <a:xfrm rot="19040231">
              <a:off x="1477448" y="2024212"/>
              <a:ext cx="1386684" cy="369332"/>
            </a:xfrm>
            <a:prstGeom prst="rect">
              <a:avLst/>
            </a:prstGeom>
            <a:noFill/>
          </p:spPr>
          <p:txBody>
            <a:bodyPr wrap="square" rtlCol="0">
              <a:spAutoFit/>
            </a:bodyPr>
            <a:lstStyle/>
            <a:p>
              <a:r>
                <a:rPr lang="en-GB"/>
                <a:t>Group 1</a:t>
              </a:r>
            </a:p>
          </p:txBody>
        </p:sp>
        <p:sp>
          <p:nvSpPr>
            <p:cNvPr id="38" name="TextBox 37">
              <a:extLst>
                <a:ext uri="{FF2B5EF4-FFF2-40B4-BE49-F238E27FC236}">
                  <a16:creationId xmlns:a16="http://schemas.microsoft.com/office/drawing/2014/main" id="{05280165-3372-4E2F-8E18-6B0CA6FF96B7}"/>
                </a:ext>
              </a:extLst>
            </p:cNvPr>
            <p:cNvSpPr txBox="1"/>
            <p:nvPr/>
          </p:nvSpPr>
          <p:spPr>
            <a:xfrm rot="20276272">
              <a:off x="2283185" y="3404890"/>
              <a:ext cx="1386684" cy="369332"/>
            </a:xfrm>
            <a:prstGeom prst="rect">
              <a:avLst/>
            </a:prstGeom>
            <a:noFill/>
          </p:spPr>
          <p:txBody>
            <a:bodyPr wrap="square" rtlCol="0">
              <a:spAutoFit/>
            </a:bodyPr>
            <a:lstStyle/>
            <a:p>
              <a:r>
                <a:rPr lang="en-GB"/>
                <a:t>Group 2</a:t>
              </a:r>
            </a:p>
          </p:txBody>
        </p:sp>
      </p:grpSp>
      <p:sp>
        <p:nvSpPr>
          <p:cNvPr id="39" name="TextBox 38">
            <a:extLst>
              <a:ext uri="{FF2B5EF4-FFF2-40B4-BE49-F238E27FC236}">
                <a16:creationId xmlns:a16="http://schemas.microsoft.com/office/drawing/2014/main" id="{F74AD46E-AFCE-670A-B41A-D7E86C477444}"/>
              </a:ext>
            </a:extLst>
          </p:cNvPr>
          <p:cNvSpPr txBox="1"/>
          <p:nvPr/>
        </p:nvSpPr>
        <p:spPr>
          <a:xfrm>
            <a:off x="4663440" y="1515291"/>
            <a:ext cx="7262946" cy="369332"/>
          </a:xfrm>
          <a:prstGeom prst="rect">
            <a:avLst/>
          </a:prstGeom>
          <a:noFill/>
        </p:spPr>
        <p:txBody>
          <a:bodyPr wrap="square" rtlCol="0">
            <a:spAutoFit/>
          </a:bodyPr>
          <a:lstStyle/>
          <a:p>
            <a:pPr marL="285750" indent="-285750">
              <a:buFont typeface="Arial" panose="020B0604020202020204" pitchFamily="34" charset="0"/>
              <a:buChar char="•"/>
            </a:pPr>
            <a:r>
              <a:rPr lang="en-GB"/>
              <a:t>There are multiple different types of </a:t>
            </a:r>
            <a:r>
              <a:rPr lang="en-GB" b="1"/>
              <a:t>Classification Algorithms</a:t>
            </a:r>
          </a:p>
        </p:txBody>
      </p:sp>
      <p:sp>
        <p:nvSpPr>
          <p:cNvPr id="40" name="TextBox 39">
            <a:extLst>
              <a:ext uri="{FF2B5EF4-FFF2-40B4-BE49-F238E27FC236}">
                <a16:creationId xmlns:a16="http://schemas.microsoft.com/office/drawing/2014/main" id="{A3D758FC-2A3E-54AA-61A6-7F6D68903AE4}"/>
              </a:ext>
            </a:extLst>
          </p:cNvPr>
          <p:cNvSpPr txBox="1"/>
          <p:nvPr/>
        </p:nvSpPr>
        <p:spPr>
          <a:xfrm>
            <a:off x="4670702" y="2120646"/>
            <a:ext cx="7406640" cy="1200329"/>
          </a:xfrm>
          <a:prstGeom prst="rect">
            <a:avLst/>
          </a:prstGeom>
          <a:noFill/>
        </p:spPr>
        <p:txBody>
          <a:bodyPr wrap="square" rtlCol="0">
            <a:spAutoFit/>
          </a:bodyPr>
          <a:lstStyle/>
          <a:p>
            <a:pPr marL="285750" indent="-285750">
              <a:buFont typeface="Arial" panose="020B0604020202020204" pitchFamily="34" charset="0"/>
              <a:buChar char="•"/>
            </a:pPr>
            <a:r>
              <a:rPr lang="en-GB"/>
              <a:t>All algorithms go through a </a:t>
            </a:r>
            <a:r>
              <a:rPr lang="en-GB" b="1"/>
              <a:t>training</a:t>
            </a:r>
            <a:r>
              <a:rPr lang="en-GB"/>
              <a:t> stage.</a:t>
            </a:r>
          </a:p>
          <a:p>
            <a:pPr marL="285750" indent="-285750">
              <a:buFont typeface="Arial" panose="020B0604020202020204" pitchFamily="34" charset="0"/>
              <a:buChar char="•"/>
            </a:pPr>
            <a:r>
              <a:rPr lang="en-GB"/>
              <a:t>They do not ‘see’ groups in a graph like us, but rather ‘guess’ if there are </a:t>
            </a:r>
            <a:r>
              <a:rPr lang="en-GB" b="1"/>
              <a:t>patterns </a:t>
            </a:r>
            <a:r>
              <a:rPr lang="en-GB"/>
              <a:t>and </a:t>
            </a:r>
            <a:r>
              <a:rPr lang="en-GB" b="1"/>
              <a:t>trends</a:t>
            </a:r>
            <a:r>
              <a:rPr lang="en-GB"/>
              <a:t> in the</a:t>
            </a:r>
            <a:r>
              <a:rPr lang="en-GB" b="1"/>
              <a:t> training data</a:t>
            </a:r>
            <a:r>
              <a:rPr lang="en-GB"/>
              <a:t>, and are rewarded for good guesses.</a:t>
            </a:r>
          </a:p>
        </p:txBody>
      </p:sp>
      <p:sp>
        <p:nvSpPr>
          <p:cNvPr id="62" name="TextBox 61">
            <a:extLst>
              <a:ext uri="{FF2B5EF4-FFF2-40B4-BE49-F238E27FC236}">
                <a16:creationId xmlns:a16="http://schemas.microsoft.com/office/drawing/2014/main" id="{8E5B3DBE-A5B8-8E3D-2F52-FDDF0E4EC631}"/>
              </a:ext>
            </a:extLst>
          </p:cNvPr>
          <p:cNvSpPr txBox="1"/>
          <p:nvPr/>
        </p:nvSpPr>
        <p:spPr>
          <a:xfrm>
            <a:off x="4663440" y="3405894"/>
            <a:ext cx="7262946" cy="646331"/>
          </a:xfrm>
          <a:prstGeom prst="rect">
            <a:avLst/>
          </a:prstGeom>
          <a:noFill/>
        </p:spPr>
        <p:txBody>
          <a:bodyPr wrap="square" rtlCol="0">
            <a:spAutoFit/>
          </a:bodyPr>
          <a:lstStyle/>
          <a:p>
            <a:pPr marL="285750" indent="-285750">
              <a:buFont typeface="Arial" panose="020B0604020202020204" pitchFamily="34" charset="0"/>
              <a:buChar char="•"/>
            </a:pPr>
            <a:r>
              <a:rPr lang="en-GB"/>
              <a:t>Algorithm 1 might find a good guess is that Group 1 lies in a rectangle. All other values are group 2.</a:t>
            </a:r>
          </a:p>
        </p:txBody>
      </p:sp>
      <p:sp>
        <p:nvSpPr>
          <p:cNvPr id="63" name="Freeform: Shape 62">
            <a:extLst>
              <a:ext uri="{FF2B5EF4-FFF2-40B4-BE49-F238E27FC236}">
                <a16:creationId xmlns:a16="http://schemas.microsoft.com/office/drawing/2014/main" id="{543C2B8A-328B-E45C-D3CF-4EDC5D65D861}"/>
              </a:ext>
            </a:extLst>
          </p:cNvPr>
          <p:cNvSpPr/>
          <p:nvPr/>
        </p:nvSpPr>
        <p:spPr>
          <a:xfrm>
            <a:off x="1273630" y="1678578"/>
            <a:ext cx="2784198" cy="2762793"/>
          </a:xfrm>
          <a:custGeom>
            <a:avLst/>
            <a:gdLst>
              <a:gd name="connsiteX0" fmla="*/ 0 w 2841171"/>
              <a:gd name="connsiteY0" fmla="*/ 2815045 h 2815045"/>
              <a:gd name="connsiteX1" fmla="*/ 137160 w 2841171"/>
              <a:gd name="connsiteY1" fmla="*/ 2031274 h 2815045"/>
              <a:gd name="connsiteX2" fmla="*/ 581297 w 2841171"/>
              <a:gd name="connsiteY2" fmla="*/ 1593668 h 2815045"/>
              <a:gd name="connsiteX3" fmla="*/ 1404257 w 2841171"/>
              <a:gd name="connsiteY3" fmla="*/ 1521823 h 2815045"/>
              <a:gd name="connsiteX4" fmla="*/ 1926771 w 2841171"/>
              <a:gd name="connsiteY4" fmla="*/ 1116874 h 2815045"/>
              <a:gd name="connsiteX5" fmla="*/ 2090057 w 2841171"/>
              <a:gd name="connsiteY5" fmla="*/ 359228 h 2815045"/>
              <a:gd name="connsiteX6" fmla="*/ 2841171 w 2841171"/>
              <a:gd name="connsiteY6" fmla="*/ 0 h 281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1171" h="2815045">
                <a:moveTo>
                  <a:pt x="0" y="2815045"/>
                </a:moveTo>
                <a:cubicBezTo>
                  <a:pt x="20138" y="2524941"/>
                  <a:pt x="40277" y="2234837"/>
                  <a:pt x="137160" y="2031274"/>
                </a:cubicBezTo>
                <a:cubicBezTo>
                  <a:pt x="234043" y="1827711"/>
                  <a:pt x="370114" y="1678576"/>
                  <a:pt x="581297" y="1593668"/>
                </a:cubicBezTo>
                <a:cubicBezTo>
                  <a:pt x="792480" y="1508760"/>
                  <a:pt x="1180011" y="1601289"/>
                  <a:pt x="1404257" y="1521823"/>
                </a:cubicBezTo>
                <a:cubicBezTo>
                  <a:pt x="1628503" y="1442357"/>
                  <a:pt x="1812471" y="1310640"/>
                  <a:pt x="1926771" y="1116874"/>
                </a:cubicBezTo>
                <a:cubicBezTo>
                  <a:pt x="2041071" y="923108"/>
                  <a:pt x="1937657" y="545374"/>
                  <a:pt x="2090057" y="359228"/>
                </a:cubicBezTo>
                <a:cubicBezTo>
                  <a:pt x="2242457" y="173082"/>
                  <a:pt x="2541814" y="86541"/>
                  <a:pt x="2841171" y="0"/>
                </a:cubicBezTo>
              </a:path>
            </a:pathLst>
          </a:custGeom>
          <a:ln w="28575">
            <a:solidFill>
              <a:srgbClr val="FF0000"/>
            </a:solidFill>
            <a:prstDash val="lgDash"/>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GB"/>
          </a:p>
        </p:txBody>
      </p:sp>
      <p:sp>
        <p:nvSpPr>
          <p:cNvPr id="128" name="TextBox 127">
            <a:extLst>
              <a:ext uri="{FF2B5EF4-FFF2-40B4-BE49-F238E27FC236}">
                <a16:creationId xmlns:a16="http://schemas.microsoft.com/office/drawing/2014/main" id="{70590686-0446-D27A-26AA-DBD47FDF98E3}"/>
              </a:ext>
            </a:extLst>
          </p:cNvPr>
          <p:cNvSpPr txBox="1"/>
          <p:nvPr/>
        </p:nvSpPr>
        <p:spPr>
          <a:xfrm>
            <a:off x="4663440" y="4071525"/>
            <a:ext cx="7262946" cy="369332"/>
          </a:xfrm>
          <a:prstGeom prst="rect">
            <a:avLst/>
          </a:prstGeom>
          <a:noFill/>
        </p:spPr>
        <p:txBody>
          <a:bodyPr wrap="square" rtlCol="0">
            <a:spAutoFit/>
          </a:bodyPr>
          <a:lstStyle/>
          <a:p>
            <a:pPr marL="285750" indent="-285750">
              <a:buFont typeface="Arial" panose="020B0604020202020204" pitchFamily="34" charset="0"/>
              <a:buChar char="•"/>
            </a:pPr>
            <a:r>
              <a:rPr lang="en-GB"/>
              <a:t>Algorithm 2 may guess that a line divides the data points into 2. </a:t>
            </a:r>
          </a:p>
        </p:txBody>
      </p:sp>
      <p:sp>
        <p:nvSpPr>
          <p:cNvPr id="129" name="TextBox 128">
            <a:extLst>
              <a:ext uri="{FF2B5EF4-FFF2-40B4-BE49-F238E27FC236}">
                <a16:creationId xmlns:a16="http://schemas.microsoft.com/office/drawing/2014/main" id="{7046D812-CF88-9FA9-04E0-A0EB110D591D}"/>
              </a:ext>
            </a:extLst>
          </p:cNvPr>
          <p:cNvSpPr txBox="1"/>
          <p:nvPr/>
        </p:nvSpPr>
        <p:spPr>
          <a:xfrm>
            <a:off x="4663439" y="4533190"/>
            <a:ext cx="7347857" cy="646331"/>
          </a:xfrm>
          <a:prstGeom prst="rect">
            <a:avLst/>
          </a:prstGeom>
          <a:noFill/>
        </p:spPr>
        <p:txBody>
          <a:bodyPr wrap="square" rtlCol="0">
            <a:spAutoFit/>
          </a:bodyPr>
          <a:lstStyle/>
          <a:p>
            <a:pPr marL="285750" indent="-285750">
              <a:buFont typeface="Arial" panose="020B0604020202020204" pitchFamily="34" charset="0"/>
              <a:buChar char="•"/>
            </a:pPr>
            <a:r>
              <a:rPr lang="en-GB"/>
              <a:t>Whatever method the algorithm does this by, it does so by </a:t>
            </a:r>
            <a:r>
              <a:rPr lang="en-GB" b="1"/>
              <a:t>training</a:t>
            </a:r>
            <a:r>
              <a:rPr lang="en-GB"/>
              <a:t> itself on the </a:t>
            </a:r>
            <a:r>
              <a:rPr lang="en-GB" b="1"/>
              <a:t>training data.</a:t>
            </a:r>
          </a:p>
        </p:txBody>
      </p:sp>
      <p:sp>
        <p:nvSpPr>
          <p:cNvPr id="131" name="Isosceles Triangle 130">
            <a:extLst>
              <a:ext uri="{FF2B5EF4-FFF2-40B4-BE49-F238E27FC236}">
                <a16:creationId xmlns:a16="http://schemas.microsoft.com/office/drawing/2014/main" id="{DB1EA3D9-16F0-09E6-F1A5-D069B640F420}"/>
              </a:ext>
            </a:extLst>
          </p:cNvPr>
          <p:cNvSpPr/>
          <p:nvPr/>
        </p:nvSpPr>
        <p:spPr>
          <a:xfrm>
            <a:off x="2865668" y="1842784"/>
            <a:ext cx="216443" cy="182880"/>
          </a:xfrm>
          <a:prstGeom prst="triangle">
            <a:avLst/>
          </a:prstGeom>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33" name="TextBox 132">
            <a:extLst>
              <a:ext uri="{FF2B5EF4-FFF2-40B4-BE49-F238E27FC236}">
                <a16:creationId xmlns:a16="http://schemas.microsoft.com/office/drawing/2014/main" id="{6B08ECD1-371E-3025-E139-7EB001DC96C3}"/>
              </a:ext>
            </a:extLst>
          </p:cNvPr>
          <p:cNvSpPr txBox="1"/>
          <p:nvPr/>
        </p:nvSpPr>
        <p:spPr>
          <a:xfrm>
            <a:off x="785948" y="5310942"/>
            <a:ext cx="9546771" cy="646331"/>
          </a:xfrm>
          <a:prstGeom prst="rect">
            <a:avLst/>
          </a:prstGeom>
          <a:noFill/>
        </p:spPr>
        <p:txBody>
          <a:bodyPr wrap="square" rtlCol="0">
            <a:spAutoFit/>
          </a:bodyPr>
          <a:lstStyle/>
          <a:p>
            <a:pPr marL="285750" indent="-285750">
              <a:buFont typeface="Arial" panose="020B0604020202020204" pitchFamily="34" charset="0"/>
              <a:buChar char="•"/>
            </a:pPr>
            <a:r>
              <a:rPr lang="en-GB"/>
              <a:t>Different algorithms can give different predictions, let us say we want to predict the value of some </a:t>
            </a:r>
            <a:r>
              <a:rPr lang="en-GB" b="1"/>
              <a:t>new test data</a:t>
            </a:r>
            <a:r>
              <a:rPr lang="en-GB"/>
              <a:t>:  </a:t>
            </a:r>
            <a:endParaRPr lang="en-GB" b="1"/>
          </a:p>
        </p:txBody>
      </p:sp>
      <p:sp>
        <p:nvSpPr>
          <p:cNvPr id="134" name="Isosceles Triangle 133">
            <a:extLst>
              <a:ext uri="{FF2B5EF4-FFF2-40B4-BE49-F238E27FC236}">
                <a16:creationId xmlns:a16="http://schemas.microsoft.com/office/drawing/2014/main" id="{244A0E62-8339-9F8D-37C1-6131D6D13FAD}"/>
              </a:ext>
            </a:extLst>
          </p:cNvPr>
          <p:cNvSpPr/>
          <p:nvPr/>
        </p:nvSpPr>
        <p:spPr>
          <a:xfrm>
            <a:off x="3109996" y="5676595"/>
            <a:ext cx="216443" cy="182880"/>
          </a:xfrm>
          <a:prstGeom prst="triangle">
            <a:avLst/>
          </a:prstGeom>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35" name="TextBox 134">
            <a:extLst>
              <a:ext uri="{FF2B5EF4-FFF2-40B4-BE49-F238E27FC236}">
                <a16:creationId xmlns:a16="http://schemas.microsoft.com/office/drawing/2014/main" id="{4F10FCC8-B47D-A4C6-A138-1B736FD69759}"/>
              </a:ext>
            </a:extLst>
          </p:cNvPr>
          <p:cNvSpPr txBox="1"/>
          <p:nvPr/>
        </p:nvSpPr>
        <p:spPr>
          <a:xfrm>
            <a:off x="775826" y="5925185"/>
            <a:ext cx="9546771" cy="646331"/>
          </a:xfrm>
          <a:prstGeom prst="rect">
            <a:avLst/>
          </a:prstGeom>
          <a:noFill/>
        </p:spPr>
        <p:txBody>
          <a:bodyPr wrap="square" rtlCol="0">
            <a:spAutoFit/>
          </a:bodyPr>
          <a:lstStyle/>
          <a:p>
            <a:pPr marL="285750" indent="-285750">
              <a:buFont typeface="Arial" panose="020B0604020202020204" pitchFamily="34" charset="0"/>
              <a:buChar char="•"/>
            </a:pPr>
            <a:r>
              <a:rPr lang="en-GB"/>
              <a:t>Algorithm 1 would predict the value to be in Group 2, whilst Algorithm 2 would predict the value to be in group 1. </a:t>
            </a:r>
          </a:p>
        </p:txBody>
      </p:sp>
      <p:cxnSp>
        <p:nvCxnSpPr>
          <p:cNvPr id="5" name="Straight Connector 4">
            <a:extLst>
              <a:ext uri="{FF2B5EF4-FFF2-40B4-BE49-F238E27FC236}">
                <a16:creationId xmlns:a16="http://schemas.microsoft.com/office/drawing/2014/main" id="{FE8944F9-1A2E-CF74-5C5C-E12D70A5D9E3}"/>
              </a:ext>
            </a:extLst>
          </p:cNvPr>
          <p:cNvCxnSpPr/>
          <p:nvPr/>
        </p:nvCxnSpPr>
        <p:spPr>
          <a:xfrm>
            <a:off x="5036127" y="4390564"/>
            <a:ext cx="1177636"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60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500"/>
                                        <p:tgtEl>
                                          <p:spTgt spid="63"/>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500"/>
                                        <p:tgtEl>
                                          <p:spTgt spid="1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3"/>
                                        </p:tgtEl>
                                        <p:attrNameLst>
                                          <p:attrName>style.visibility</p:attrName>
                                        </p:attrNameLst>
                                      </p:cBhvr>
                                      <p:to>
                                        <p:strVal val="visible"/>
                                      </p:to>
                                    </p:set>
                                    <p:animEffect transition="in" filter="fade">
                                      <p:cBhvr>
                                        <p:cTn id="42" dur="500"/>
                                        <p:tgtEl>
                                          <p:spTgt spid="1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1"/>
                                        </p:tgtEl>
                                        <p:attrNameLst>
                                          <p:attrName>style.visibility</p:attrName>
                                        </p:attrNameLst>
                                      </p:cBhvr>
                                      <p:to>
                                        <p:strVal val="visible"/>
                                      </p:to>
                                    </p:set>
                                    <p:animEffect transition="in" filter="fade">
                                      <p:cBhvr>
                                        <p:cTn id="45" dur="500"/>
                                        <p:tgtEl>
                                          <p:spTgt spid="1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4"/>
                                        </p:tgtEl>
                                        <p:attrNameLst>
                                          <p:attrName>style.visibility</p:attrName>
                                        </p:attrNameLst>
                                      </p:cBhvr>
                                      <p:to>
                                        <p:strVal val="visible"/>
                                      </p:to>
                                    </p:set>
                                    <p:animEffect transition="in" filter="fade">
                                      <p:cBhvr>
                                        <p:cTn id="48" dur="500"/>
                                        <p:tgtEl>
                                          <p:spTgt spid="13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35"/>
                                        </p:tgtEl>
                                        <p:attrNameLst>
                                          <p:attrName>style.visibility</p:attrName>
                                        </p:attrNameLst>
                                      </p:cBhvr>
                                      <p:to>
                                        <p:strVal val="visible"/>
                                      </p:to>
                                    </p:set>
                                    <p:animEffect transition="in" filter="fade">
                                      <p:cBhvr>
                                        <p:cTn id="53"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6" grpId="0" animBg="1"/>
      <p:bldP spid="41" grpId="0" animBg="1"/>
      <p:bldP spid="40" grpId="0"/>
      <p:bldP spid="62" grpId="0"/>
      <p:bldP spid="63" grpId="0" animBg="1"/>
      <p:bldP spid="128" grpId="0"/>
      <p:bldP spid="129" grpId="0"/>
      <p:bldP spid="131" grpId="0" animBg="1"/>
      <p:bldP spid="133" grpId="0"/>
      <p:bldP spid="134" grpId="0" animBg="1"/>
      <p:bldP spid="1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2F94F-1AD4-0CE5-E0FC-742C9BF74885}"/>
              </a:ext>
            </a:extLst>
          </p:cNvPr>
          <p:cNvSpPr>
            <a:spLocks noGrp="1"/>
          </p:cNvSpPr>
          <p:nvPr>
            <p:ph type="title"/>
          </p:nvPr>
        </p:nvSpPr>
        <p:spPr>
          <a:xfrm>
            <a:off x="125598" y="136531"/>
            <a:ext cx="10515600" cy="1325563"/>
          </a:xfrm>
        </p:spPr>
        <p:txBody>
          <a:bodyPr/>
          <a:lstStyle/>
          <a:p>
            <a:r>
              <a:rPr lang="en-GB" b="1"/>
              <a:t>How do Regression Algorithms work?</a:t>
            </a:r>
          </a:p>
        </p:txBody>
      </p:sp>
      <p:sp>
        <p:nvSpPr>
          <p:cNvPr id="39" name="TextBox 38">
            <a:extLst>
              <a:ext uri="{FF2B5EF4-FFF2-40B4-BE49-F238E27FC236}">
                <a16:creationId xmlns:a16="http://schemas.microsoft.com/office/drawing/2014/main" id="{F74AD46E-AFCE-670A-B41A-D7E86C477444}"/>
              </a:ext>
            </a:extLst>
          </p:cNvPr>
          <p:cNvSpPr txBox="1"/>
          <p:nvPr/>
        </p:nvSpPr>
        <p:spPr>
          <a:xfrm>
            <a:off x="4663440" y="1515291"/>
            <a:ext cx="7262946" cy="923330"/>
          </a:xfrm>
          <a:prstGeom prst="rect">
            <a:avLst/>
          </a:prstGeom>
          <a:noFill/>
        </p:spPr>
        <p:txBody>
          <a:bodyPr wrap="square" rtlCol="0">
            <a:spAutoFit/>
          </a:bodyPr>
          <a:lstStyle/>
          <a:p>
            <a:pPr marL="285750" indent="-285750">
              <a:buFont typeface="Arial" panose="020B0604020202020204" pitchFamily="34" charset="0"/>
              <a:buChar char="•"/>
            </a:pPr>
            <a:r>
              <a:rPr lang="en-GB"/>
              <a:t>Like classification, there are multiple different types of </a:t>
            </a:r>
            <a:r>
              <a:rPr lang="en-GB" b="1"/>
              <a:t>Regression Algorithms</a:t>
            </a:r>
            <a:r>
              <a:rPr lang="en-GB"/>
              <a:t>, each of them work in different ways. </a:t>
            </a:r>
          </a:p>
          <a:p>
            <a:pPr marL="285750" indent="-285750">
              <a:buFont typeface="Arial" panose="020B0604020202020204" pitchFamily="34" charset="0"/>
              <a:buChar char="•"/>
            </a:pPr>
            <a:r>
              <a:rPr lang="en-GB"/>
              <a:t>Again, there are </a:t>
            </a:r>
            <a:r>
              <a:rPr lang="en-GB" b="1"/>
              <a:t>similarities!</a:t>
            </a:r>
          </a:p>
        </p:txBody>
      </p:sp>
      <p:grpSp>
        <p:nvGrpSpPr>
          <p:cNvPr id="3" name="Group 2">
            <a:extLst>
              <a:ext uri="{FF2B5EF4-FFF2-40B4-BE49-F238E27FC236}">
                <a16:creationId xmlns:a16="http://schemas.microsoft.com/office/drawing/2014/main" id="{E2611173-B4B7-86EA-BFE1-96A824597B85}"/>
              </a:ext>
            </a:extLst>
          </p:cNvPr>
          <p:cNvGrpSpPr/>
          <p:nvPr/>
        </p:nvGrpSpPr>
        <p:grpSpPr>
          <a:xfrm>
            <a:off x="894847" y="1633817"/>
            <a:ext cx="3162982" cy="3131450"/>
            <a:chOff x="4514508" y="1935271"/>
            <a:chExt cx="3162982" cy="3131450"/>
          </a:xfrm>
        </p:grpSpPr>
        <p:grpSp>
          <p:nvGrpSpPr>
            <p:cNvPr id="4" name="Group 3">
              <a:extLst>
                <a:ext uri="{FF2B5EF4-FFF2-40B4-BE49-F238E27FC236}">
                  <a16:creationId xmlns:a16="http://schemas.microsoft.com/office/drawing/2014/main" id="{E12375CF-7595-02AE-BBB1-6F412CFD570D}"/>
                </a:ext>
              </a:extLst>
            </p:cNvPr>
            <p:cNvGrpSpPr/>
            <p:nvPr/>
          </p:nvGrpSpPr>
          <p:grpSpPr>
            <a:xfrm>
              <a:off x="4514508" y="1935271"/>
              <a:ext cx="3162982" cy="3131450"/>
              <a:chOff x="645967" y="1967537"/>
              <a:chExt cx="3162982" cy="3131450"/>
            </a:xfrm>
          </p:grpSpPr>
          <p:cxnSp>
            <p:nvCxnSpPr>
              <p:cNvPr id="57" name="Straight Arrow Connector 56">
                <a:extLst>
                  <a:ext uri="{FF2B5EF4-FFF2-40B4-BE49-F238E27FC236}">
                    <a16:creationId xmlns:a16="http://schemas.microsoft.com/office/drawing/2014/main" id="{2ECB2BA6-2DBD-9D9E-514B-E62C96FC06B3}"/>
                  </a:ext>
                </a:extLst>
              </p:cNvPr>
              <p:cNvCxnSpPr/>
              <p:nvPr/>
            </p:nvCxnSpPr>
            <p:spPr>
              <a:xfrm>
                <a:off x="1015299" y="4773799"/>
                <a:ext cx="279365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A6A1D60-2852-3E25-F1EC-21CC71F70D12}"/>
                  </a:ext>
                </a:extLst>
              </p:cNvPr>
              <p:cNvCxnSpPr>
                <a:cxnSpLocks/>
              </p:cNvCxnSpPr>
              <p:nvPr/>
            </p:nvCxnSpPr>
            <p:spPr>
              <a:xfrm flipV="1">
                <a:off x="1015299" y="1967537"/>
                <a:ext cx="0" cy="280626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BC9678B-295B-A689-9426-12621230E1D7}"/>
                  </a:ext>
                </a:extLst>
              </p:cNvPr>
              <p:cNvSpPr txBox="1"/>
              <p:nvPr/>
            </p:nvSpPr>
            <p:spPr>
              <a:xfrm>
                <a:off x="1928658" y="4729655"/>
                <a:ext cx="1314784" cy="369332"/>
              </a:xfrm>
              <a:prstGeom prst="rect">
                <a:avLst/>
              </a:prstGeom>
              <a:noFill/>
            </p:spPr>
            <p:txBody>
              <a:bodyPr wrap="none" rtlCol="0">
                <a:spAutoFit/>
              </a:bodyPr>
              <a:lstStyle/>
              <a:p>
                <a:r>
                  <a:rPr lang="en-GB"/>
                  <a:t>Altitude (m)</a:t>
                </a:r>
              </a:p>
            </p:txBody>
          </p:sp>
          <p:sp>
            <p:nvSpPr>
              <p:cNvPr id="60" name="TextBox 59">
                <a:extLst>
                  <a:ext uri="{FF2B5EF4-FFF2-40B4-BE49-F238E27FC236}">
                    <a16:creationId xmlns:a16="http://schemas.microsoft.com/office/drawing/2014/main" id="{31FE99E4-4885-AADA-75A2-30D13CFA7C29}"/>
                  </a:ext>
                </a:extLst>
              </p:cNvPr>
              <p:cNvSpPr txBox="1"/>
              <p:nvPr/>
            </p:nvSpPr>
            <p:spPr>
              <a:xfrm rot="16200000">
                <a:off x="111237" y="3244333"/>
                <a:ext cx="1438792" cy="369332"/>
              </a:xfrm>
              <a:prstGeom prst="rect">
                <a:avLst/>
              </a:prstGeom>
              <a:noFill/>
            </p:spPr>
            <p:txBody>
              <a:bodyPr wrap="none" rtlCol="0">
                <a:spAutoFit/>
              </a:bodyPr>
              <a:lstStyle/>
              <a:p>
                <a:r>
                  <a:rPr lang="en-GB"/>
                  <a:t>Rainfall (mm)</a:t>
                </a:r>
              </a:p>
            </p:txBody>
          </p:sp>
        </p:grpSp>
        <p:sp>
          <p:nvSpPr>
            <p:cNvPr id="5" name="Oval 4">
              <a:extLst>
                <a:ext uri="{FF2B5EF4-FFF2-40B4-BE49-F238E27FC236}">
                  <a16:creationId xmlns:a16="http://schemas.microsoft.com/office/drawing/2014/main" id="{10BC1C4D-C7BA-0964-A5F4-7A4A005034F0}"/>
                </a:ext>
              </a:extLst>
            </p:cNvPr>
            <p:cNvSpPr/>
            <p:nvPr/>
          </p:nvSpPr>
          <p:spPr>
            <a:xfrm rot="20214965">
              <a:off x="5130743" y="4425822"/>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19B2F765-E9BB-D04C-AF28-DCCC90E93D62}"/>
                </a:ext>
              </a:extLst>
            </p:cNvPr>
            <p:cNvSpPr/>
            <p:nvPr/>
          </p:nvSpPr>
          <p:spPr>
            <a:xfrm rot="20214965">
              <a:off x="5322508" y="425780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268C53FF-7856-0B5F-6E48-2CCE380BC294}"/>
                </a:ext>
              </a:extLst>
            </p:cNvPr>
            <p:cNvSpPr/>
            <p:nvPr/>
          </p:nvSpPr>
          <p:spPr>
            <a:xfrm rot="20214965">
              <a:off x="5492714" y="4395596"/>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E3A06C18-045B-3C78-7C0B-59E9551E1843}"/>
                </a:ext>
              </a:extLst>
            </p:cNvPr>
            <p:cNvSpPr/>
            <p:nvPr/>
          </p:nvSpPr>
          <p:spPr>
            <a:xfrm rot="20214965">
              <a:off x="5610684" y="4170296"/>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4A18EB2A-C326-1556-B2CF-0B5C90135B01}"/>
                </a:ext>
              </a:extLst>
            </p:cNvPr>
            <p:cNvSpPr/>
            <p:nvPr/>
          </p:nvSpPr>
          <p:spPr>
            <a:xfrm rot="20214965">
              <a:off x="5804285" y="3981420"/>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32C8F115-CDC9-8D5B-39BD-47728FBBFF47}"/>
                </a:ext>
              </a:extLst>
            </p:cNvPr>
            <p:cNvSpPr/>
            <p:nvPr/>
          </p:nvSpPr>
          <p:spPr>
            <a:xfrm rot="20214965">
              <a:off x="5942118" y="413711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561942EB-7292-8743-33A9-DD57067D9065}"/>
                </a:ext>
              </a:extLst>
            </p:cNvPr>
            <p:cNvSpPr/>
            <p:nvPr/>
          </p:nvSpPr>
          <p:spPr>
            <a:xfrm rot="20214965">
              <a:off x="5845276" y="3772012"/>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3696D3D-3D67-62ED-1F0A-E83528C98540}"/>
                </a:ext>
              </a:extLst>
            </p:cNvPr>
            <p:cNvSpPr/>
            <p:nvPr/>
          </p:nvSpPr>
          <p:spPr>
            <a:xfrm rot="20214965">
              <a:off x="6020912" y="391110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DCB82ACA-56DB-7F9B-5B75-3898F9425CA2}"/>
                </a:ext>
              </a:extLst>
            </p:cNvPr>
            <p:cNvSpPr/>
            <p:nvPr/>
          </p:nvSpPr>
          <p:spPr>
            <a:xfrm rot="20214965">
              <a:off x="6121254" y="3651398"/>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5C073D4B-8A6D-386C-172C-0B861EEA2BF0}"/>
                </a:ext>
              </a:extLst>
            </p:cNvPr>
            <p:cNvSpPr/>
            <p:nvPr/>
          </p:nvSpPr>
          <p:spPr>
            <a:xfrm rot="20214965">
              <a:off x="5990374" y="3382664"/>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9B42AAC6-56FE-AF40-4DCA-3A277B74AE52}"/>
                </a:ext>
              </a:extLst>
            </p:cNvPr>
            <p:cNvSpPr/>
            <p:nvPr/>
          </p:nvSpPr>
          <p:spPr>
            <a:xfrm rot="20214965">
              <a:off x="6110929" y="353182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4AEE9ABA-1524-4630-2F5F-D723CCB29164}"/>
                </a:ext>
              </a:extLst>
            </p:cNvPr>
            <p:cNvSpPr/>
            <p:nvPr/>
          </p:nvSpPr>
          <p:spPr>
            <a:xfrm rot="20214965">
              <a:off x="6199888" y="3246648"/>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8FF3F8A1-E6DC-257B-2DC2-DBF487E7FCC6}"/>
                </a:ext>
              </a:extLst>
            </p:cNvPr>
            <p:cNvSpPr/>
            <p:nvPr/>
          </p:nvSpPr>
          <p:spPr>
            <a:xfrm rot="20214965">
              <a:off x="6343619" y="3186198"/>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BDF14F96-7A25-C430-9528-EEB2F338E87B}"/>
                </a:ext>
              </a:extLst>
            </p:cNvPr>
            <p:cNvSpPr/>
            <p:nvPr/>
          </p:nvSpPr>
          <p:spPr>
            <a:xfrm rot="20214965">
              <a:off x="6220714" y="3387690"/>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28D3CB2D-39AF-6137-CA4A-165BF86ADA75}"/>
                </a:ext>
              </a:extLst>
            </p:cNvPr>
            <p:cNvSpPr/>
            <p:nvPr/>
          </p:nvSpPr>
          <p:spPr>
            <a:xfrm rot="20214965">
              <a:off x="5016601" y="4614777"/>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9B5CAD39-1E43-647B-9BCB-86365DFD2C91}"/>
                </a:ext>
              </a:extLst>
            </p:cNvPr>
            <p:cNvSpPr/>
            <p:nvPr/>
          </p:nvSpPr>
          <p:spPr>
            <a:xfrm rot="20214965">
              <a:off x="6451332" y="3073380"/>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A36CF0AA-1C46-C482-7FD7-6B53AF7F9E99}"/>
                </a:ext>
              </a:extLst>
            </p:cNvPr>
            <p:cNvSpPr/>
            <p:nvPr/>
          </p:nvSpPr>
          <p:spPr>
            <a:xfrm rot="20214965">
              <a:off x="4951664" y="439914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DDA3B429-65DE-8000-9870-A7117ABC07FD}"/>
                </a:ext>
              </a:extLst>
            </p:cNvPr>
            <p:cNvSpPr/>
            <p:nvPr/>
          </p:nvSpPr>
          <p:spPr>
            <a:xfrm rot="20214965">
              <a:off x="6702518" y="3124603"/>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99B75DCC-0DB0-2499-C3CB-300126D99C83}"/>
                </a:ext>
              </a:extLst>
            </p:cNvPr>
            <p:cNvSpPr/>
            <p:nvPr/>
          </p:nvSpPr>
          <p:spPr>
            <a:xfrm rot="20214965">
              <a:off x="6796129" y="2923231"/>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697893AF-832B-D433-64F8-989CAFBC67AB}"/>
                </a:ext>
              </a:extLst>
            </p:cNvPr>
            <p:cNvSpPr/>
            <p:nvPr/>
          </p:nvSpPr>
          <p:spPr>
            <a:xfrm rot="20214965">
              <a:off x="6563419" y="2787720"/>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46ED4EFA-A7F7-3BF1-8CC2-E0C8216DE7F7}"/>
                </a:ext>
              </a:extLst>
            </p:cNvPr>
            <p:cNvSpPr/>
            <p:nvPr/>
          </p:nvSpPr>
          <p:spPr>
            <a:xfrm rot="20214965">
              <a:off x="7013982" y="3181918"/>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C20BA744-31A0-AAC8-3C84-CC9947CD9F70}"/>
                </a:ext>
              </a:extLst>
            </p:cNvPr>
            <p:cNvSpPr/>
            <p:nvPr/>
          </p:nvSpPr>
          <p:spPr>
            <a:xfrm rot="20214965">
              <a:off x="7007845" y="290067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7B977306-8798-C5EB-5EA5-0882F33045BE}"/>
                </a:ext>
              </a:extLst>
            </p:cNvPr>
            <p:cNvSpPr/>
            <p:nvPr/>
          </p:nvSpPr>
          <p:spPr>
            <a:xfrm rot="20214965">
              <a:off x="7357842" y="2983681"/>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D0A19ADD-2BF0-EC10-9760-33B284F782C4}"/>
                </a:ext>
              </a:extLst>
            </p:cNvPr>
            <p:cNvSpPr/>
            <p:nvPr/>
          </p:nvSpPr>
          <p:spPr>
            <a:xfrm rot="20214965">
              <a:off x="7235211" y="2813821"/>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75D64DC1-9AEE-0714-FE16-8F244979DA6C}"/>
              </a:ext>
            </a:extLst>
          </p:cNvPr>
          <p:cNvSpPr txBox="1"/>
          <p:nvPr/>
        </p:nvSpPr>
        <p:spPr>
          <a:xfrm>
            <a:off x="4662179" y="2396345"/>
            <a:ext cx="7262946" cy="1200329"/>
          </a:xfrm>
          <a:prstGeom prst="rect">
            <a:avLst/>
          </a:prstGeom>
          <a:noFill/>
        </p:spPr>
        <p:txBody>
          <a:bodyPr wrap="square" rtlCol="0">
            <a:spAutoFit/>
          </a:bodyPr>
          <a:lstStyle/>
          <a:p>
            <a:pPr marL="285750" indent="-285750">
              <a:buFont typeface="Arial" panose="020B0604020202020204" pitchFamily="34" charset="0"/>
              <a:buChar char="•"/>
            </a:pPr>
            <a:r>
              <a:rPr lang="en-GB"/>
              <a:t>All regression algorithms go through a </a:t>
            </a:r>
            <a:r>
              <a:rPr lang="en-GB" b="1"/>
              <a:t>training</a:t>
            </a:r>
            <a:r>
              <a:rPr lang="en-GB"/>
              <a:t> stage.</a:t>
            </a:r>
          </a:p>
          <a:p>
            <a:pPr marL="285750" indent="-285750">
              <a:buFont typeface="Arial" panose="020B0604020202020204" pitchFamily="34" charset="0"/>
              <a:buChar char="•"/>
            </a:pPr>
            <a:r>
              <a:rPr lang="en-GB"/>
              <a:t>They do not ‘see’ trends in a graph like us, but rather ‘guess’ if there are </a:t>
            </a:r>
            <a:r>
              <a:rPr lang="en-GB" b="1"/>
              <a:t>patterns </a:t>
            </a:r>
            <a:r>
              <a:rPr lang="en-GB"/>
              <a:t>and </a:t>
            </a:r>
            <a:r>
              <a:rPr lang="en-GB" b="1"/>
              <a:t>trends</a:t>
            </a:r>
            <a:r>
              <a:rPr lang="en-GB"/>
              <a:t> in the </a:t>
            </a:r>
            <a:r>
              <a:rPr lang="en-GB" b="1"/>
              <a:t>training data</a:t>
            </a:r>
            <a:r>
              <a:rPr lang="en-GB"/>
              <a:t>, and are rewarded for good guesses.</a:t>
            </a:r>
          </a:p>
        </p:txBody>
      </p:sp>
      <p:sp>
        <p:nvSpPr>
          <p:cNvPr id="11" name="TextBox 10">
            <a:extLst>
              <a:ext uri="{FF2B5EF4-FFF2-40B4-BE49-F238E27FC236}">
                <a16:creationId xmlns:a16="http://schemas.microsoft.com/office/drawing/2014/main" id="{705CBC0A-2017-41B0-794E-705E2A5B5A11}"/>
              </a:ext>
            </a:extLst>
          </p:cNvPr>
          <p:cNvSpPr txBox="1"/>
          <p:nvPr/>
        </p:nvSpPr>
        <p:spPr>
          <a:xfrm>
            <a:off x="4663440" y="3526645"/>
            <a:ext cx="7262946" cy="369332"/>
          </a:xfrm>
          <a:prstGeom prst="rect">
            <a:avLst/>
          </a:prstGeom>
          <a:noFill/>
        </p:spPr>
        <p:txBody>
          <a:bodyPr wrap="square" rtlCol="0">
            <a:spAutoFit/>
          </a:bodyPr>
          <a:lstStyle/>
          <a:p>
            <a:pPr marL="285750" indent="-285750">
              <a:buFont typeface="Arial" panose="020B0604020202020204" pitchFamily="34" charset="0"/>
              <a:buChar char="•"/>
            </a:pPr>
            <a:r>
              <a:rPr lang="en-GB"/>
              <a:t>Algorithm 1 might guess a straight line predicts the trend of the data.</a:t>
            </a:r>
          </a:p>
        </p:txBody>
      </p:sp>
      <p:cxnSp>
        <p:nvCxnSpPr>
          <p:cNvPr id="13" name="Straight Connector 12">
            <a:extLst>
              <a:ext uri="{FF2B5EF4-FFF2-40B4-BE49-F238E27FC236}">
                <a16:creationId xmlns:a16="http://schemas.microsoft.com/office/drawing/2014/main" id="{51ABCAF4-6827-C54A-424C-97D6C1CE6465}"/>
              </a:ext>
            </a:extLst>
          </p:cNvPr>
          <p:cNvCxnSpPr>
            <a:cxnSpLocks/>
          </p:cNvCxnSpPr>
          <p:nvPr/>
        </p:nvCxnSpPr>
        <p:spPr>
          <a:xfrm flipV="1">
            <a:off x="1264179" y="2305594"/>
            <a:ext cx="2595895" cy="1926772"/>
          </a:xfrm>
          <a:prstGeom prst="line">
            <a:avLst/>
          </a:prstGeom>
          <a:ln w="28575">
            <a:solidFill>
              <a:srgbClr val="00B050"/>
            </a:solidFill>
            <a:prstDash val="dash"/>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E4A82ED-797B-1DFA-0E43-F98FA8A90488}"/>
              </a:ext>
            </a:extLst>
          </p:cNvPr>
          <p:cNvSpPr txBox="1"/>
          <p:nvPr/>
        </p:nvSpPr>
        <p:spPr>
          <a:xfrm>
            <a:off x="4663440" y="4071525"/>
            <a:ext cx="7262946" cy="369332"/>
          </a:xfrm>
          <a:prstGeom prst="rect">
            <a:avLst/>
          </a:prstGeom>
          <a:noFill/>
        </p:spPr>
        <p:txBody>
          <a:bodyPr wrap="square" rtlCol="0">
            <a:spAutoFit/>
          </a:bodyPr>
          <a:lstStyle/>
          <a:p>
            <a:pPr marL="285750" indent="-285750">
              <a:buFont typeface="Arial" panose="020B0604020202020204" pitchFamily="34" charset="0"/>
              <a:buChar char="•"/>
            </a:pPr>
            <a:r>
              <a:rPr lang="en-GB"/>
              <a:t>Algorithm 2 may guess a curved line predicts the trend of the data. </a:t>
            </a:r>
          </a:p>
        </p:txBody>
      </p:sp>
      <p:cxnSp>
        <p:nvCxnSpPr>
          <p:cNvPr id="17" name="Connector: Curved 16">
            <a:extLst>
              <a:ext uri="{FF2B5EF4-FFF2-40B4-BE49-F238E27FC236}">
                <a16:creationId xmlns:a16="http://schemas.microsoft.com/office/drawing/2014/main" id="{B99DCD78-6A94-9B8E-F7B0-D41EB4523194}"/>
              </a:ext>
            </a:extLst>
          </p:cNvPr>
          <p:cNvCxnSpPr>
            <a:cxnSpLocks/>
          </p:cNvCxnSpPr>
          <p:nvPr/>
        </p:nvCxnSpPr>
        <p:spPr>
          <a:xfrm flipV="1">
            <a:off x="1324918" y="2614411"/>
            <a:ext cx="2535156" cy="1591284"/>
          </a:xfrm>
          <a:prstGeom prst="curvedConnector3">
            <a:avLst>
              <a:gd name="adj1" fmla="val 41498"/>
            </a:avLst>
          </a:prstGeom>
          <a:ln w="28575">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7B4795D-A597-AC42-4F41-5A3227D7768C}"/>
              </a:ext>
            </a:extLst>
          </p:cNvPr>
          <p:cNvSpPr txBox="1"/>
          <p:nvPr/>
        </p:nvSpPr>
        <p:spPr>
          <a:xfrm>
            <a:off x="4663439" y="4533190"/>
            <a:ext cx="7347857" cy="646331"/>
          </a:xfrm>
          <a:prstGeom prst="rect">
            <a:avLst/>
          </a:prstGeom>
          <a:noFill/>
        </p:spPr>
        <p:txBody>
          <a:bodyPr wrap="square" rtlCol="0">
            <a:spAutoFit/>
          </a:bodyPr>
          <a:lstStyle/>
          <a:p>
            <a:pPr marL="285750" indent="-285750">
              <a:buFont typeface="Arial" panose="020B0604020202020204" pitchFamily="34" charset="0"/>
              <a:buChar char="•"/>
            </a:pPr>
            <a:r>
              <a:rPr lang="en-GB"/>
              <a:t>Whatever method the algorithm does this by, it does so by </a:t>
            </a:r>
            <a:r>
              <a:rPr lang="en-GB" b="1"/>
              <a:t>training</a:t>
            </a:r>
            <a:r>
              <a:rPr lang="en-GB"/>
              <a:t> itself on the </a:t>
            </a:r>
            <a:r>
              <a:rPr lang="en-GB" b="1"/>
              <a:t>training</a:t>
            </a:r>
            <a:r>
              <a:rPr lang="en-GB"/>
              <a:t> </a:t>
            </a:r>
            <a:r>
              <a:rPr lang="en-GB" b="1"/>
              <a:t>data.</a:t>
            </a:r>
          </a:p>
        </p:txBody>
      </p:sp>
      <p:sp>
        <p:nvSpPr>
          <p:cNvPr id="26" name="TextBox 25">
            <a:extLst>
              <a:ext uri="{FF2B5EF4-FFF2-40B4-BE49-F238E27FC236}">
                <a16:creationId xmlns:a16="http://schemas.microsoft.com/office/drawing/2014/main" id="{3A7B419C-1622-E1D0-1139-18FAF82C1AB7}"/>
              </a:ext>
            </a:extLst>
          </p:cNvPr>
          <p:cNvSpPr txBox="1"/>
          <p:nvPr/>
        </p:nvSpPr>
        <p:spPr>
          <a:xfrm>
            <a:off x="785948" y="5310942"/>
            <a:ext cx="9546771" cy="646331"/>
          </a:xfrm>
          <a:prstGeom prst="rect">
            <a:avLst/>
          </a:prstGeom>
          <a:noFill/>
        </p:spPr>
        <p:txBody>
          <a:bodyPr wrap="square" rtlCol="0">
            <a:spAutoFit/>
          </a:bodyPr>
          <a:lstStyle/>
          <a:p>
            <a:pPr marL="285750" indent="-285750">
              <a:buFont typeface="Arial" panose="020B0604020202020204" pitchFamily="34" charset="0"/>
              <a:buChar char="•"/>
            </a:pPr>
            <a:r>
              <a:rPr lang="en-GB"/>
              <a:t>Different algorithms can give different predictions, let us say we want to predict the </a:t>
            </a:r>
            <a:r>
              <a:rPr lang="en-GB" b="1"/>
              <a:t>rainfall value </a:t>
            </a:r>
            <a:r>
              <a:rPr lang="en-GB"/>
              <a:t>of:       given a certain altitude.</a:t>
            </a:r>
            <a:endParaRPr lang="en-GB" b="1"/>
          </a:p>
        </p:txBody>
      </p:sp>
      <p:sp>
        <p:nvSpPr>
          <p:cNvPr id="27" name="Isosceles Triangle 26">
            <a:extLst>
              <a:ext uri="{FF2B5EF4-FFF2-40B4-BE49-F238E27FC236}">
                <a16:creationId xmlns:a16="http://schemas.microsoft.com/office/drawing/2014/main" id="{9A74788D-5D9C-E684-6F5E-66AF5657D217}"/>
              </a:ext>
            </a:extLst>
          </p:cNvPr>
          <p:cNvSpPr/>
          <p:nvPr/>
        </p:nvSpPr>
        <p:spPr>
          <a:xfrm>
            <a:off x="1456852" y="5649640"/>
            <a:ext cx="216443" cy="182880"/>
          </a:xfrm>
          <a:prstGeom prst="triangle">
            <a:avLst/>
          </a:prstGeom>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BDCB9303-FE90-0970-53A9-FFC9F7A5097D}"/>
              </a:ext>
            </a:extLst>
          </p:cNvPr>
          <p:cNvSpPr txBox="1"/>
          <p:nvPr/>
        </p:nvSpPr>
        <p:spPr>
          <a:xfrm>
            <a:off x="785947" y="5993257"/>
            <a:ext cx="9546771" cy="369332"/>
          </a:xfrm>
          <a:prstGeom prst="rect">
            <a:avLst/>
          </a:prstGeom>
          <a:noFill/>
        </p:spPr>
        <p:txBody>
          <a:bodyPr wrap="square" rtlCol="0">
            <a:spAutoFit/>
          </a:bodyPr>
          <a:lstStyle/>
          <a:p>
            <a:pPr marL="285750" indent="-285750">
              <a:buFont typeface="Arial" panose="020B0604020202020204" pitchFamily="34" charset="0"/>
              <a:buChar char="•"/>
            </a:pPr>
            <a:r>
              <a:rPr lang="en-GB"/>
              <a:t>Algorithm 1 will predict higher rainfall than algorithm 2.</a:t>
            </a:r>
            <a:endParaRPr lang="en-GB" b="1"/>
          </a:p>
        </p:txBody>
      </p:sp>
      <p:cxnSp>
        <p:nvCxnSpPr>
          <p:cNvPr id="12" name="Straight Connector 11">
            <a:extLst>
              <a:ext uri="{FF2B5EF4-FFF2-40B4-BE49-F238E27FC236}">
                <a16:creationId xmlns:a16="http://schemas.microsoft.com/office/drawing/2014/main" id="{B0FFCD83-A649-127B-95CD-F373EFCD218F}"/>
              </a:ext>
            </a:extLst>
          </p:cNvPr>
          <p:cNvCxnSpPr>
            <a:cxnSpLocks/>
          </p:cNvCxnSpPr>
          <p:nvPr/>
        </p:nvCxnSpPr>
        <p:spPr>
          <a:xfrm>
            <a:off x="5006257" y="3838239"/>
            <a:ext cx="1172870" cy="0"/>
          </a:xfrm>
          <a:prstGeom prst="line">
            <a:avLst/>
          </a:prstGeom>
          <a:ln w="28575">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BA11328-F162-60F0-7B16-5EE43C035915}"/>
              </a:ext>
            </a:extLst>
          </p:cNvPr>
          <p:cNvCxnSpPr>
            <a:cxnSpLocks/>
          </p:cNvCxnSpPr>
          <p:nvPr/>
        </p:nvCxnSpPr>
        <p:spPr>
          <a:xfrm flipV="1">
            <a:off x="5006257" y="4383915"/>
            <a:ext cx="1149463" cy="5462"/>
          </a:xfrm>
          <a:prstGeom prst="line">
            <a:avLst/>
          </a:prstGeom>
          <a:ln w="28575">
            <a:solidFill>
              <a:srgbClr val="00B0F0"/>
            </a:solidFill>
            <a:prstDash val="dash"/>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DA1F0746-6AA4-B573-C81C-03646D2A4128}"/>
              </a:ext>
            </a:extLst>
          </p:cNvPr>
          <p:cNvGrpSpPr/>
          <p:nvPr/>
        </p:nvGrpSpPr>
        <p:grpSpPr>
          <a:xfrm>
            <a:off x="1261534" y="3627128"/>
            <a:ext cx="841556" cy="839703"/>
            <a:chOff x="1261534" y="3627128"/>
            <a:chExt cx="841556" cy="839703"/>
          </a:xfrm>
        </p:grpSpPr>
        <p:grpSp>
          <p:nvGrpSpPr>
            <p:cNvPr id="18" name="Group 17">
              <a:extLst>
                <a:ext uri="{FF2B5EF4-FFF2-40B4-BE49-F238E27FC236}">
                  <a16:creationId xmlns:a16="http://schemas.microsoft.com/office/drawing/2014/main" id="{816C5DA4-AC19-9685-D490-30E4EB54101A}"/>
                </a:ext>
              </a:extLst>
            </p:cNvPr>
            <p:cNvGrpSpPr/>
            <p:nvPr/>
          </p:nvGrpSpPr>
          <p:grpSpPr>
            <a:xfrm>
              <a:off x="1261534" y="3638164"/>
              <a:ext cx="841556" cy="828667"/>
              <a:chOff x="1261534" y="3638164"/>
              <a:chExt cx="841556" cy="828667"/>
            </a:xfrm>
          </p:grpSpPr>
          <p:cxnSp>
            <p:nvCxnSpPr>
              <p:cNvPr id="33" name="Straight Connector 32">
                <a:extLst>
                  <a:ext uri="{FF2B5EF4-FFF2-40B4-BE49-F238E27FC236}">
                    <a16:creationId xmlns:a16="http://schemas.microsoft.com/office/drawing/2014/main" id="{6A5947AE-D537-846A-8302-C7E277C8050F}"/>
                  </a:ext>
                </a:extLst>
              </p:cNvPr>
              <p:cNvCxnSpPr/>
              <p:nvPr/>
            </p:nvCxnSpPr>
            <p:spPr>
              <a:xfrm>
                <a:off x="1261534" y="3638164"/>
                <a:ext cx="840100" cy="0"/>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C7DEAD7-F98E-FE23-5679-320D9D0C6707}"/>
                  </a:ext>
                </a:extLst>
              </p:cNvPr>
              <p:cNvCxnSpPr>
                <a:cxnSpLocks/>
              </p:cNvCxnSpPr>
              <p:nvPr/>
            </p:nvCxnSpPr>
            <p:spPr>
              <a:xfrm flipV="1">
                <a:off x="2064759" y="3944558"/>
                <a:ext cx="0" cy="522273"/>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80696ED-ACAD-6521-29D7-B9186D7FA5A4}"/>
                  </a:ext>
                </a:extLst>
              </p:cNvPr>
              <p:cNvCxnSpPr/>
              <p:nvPr/>
            </p:nvCxnSpPr>
            <p:spPr>
              <a:xfrm>
                <a:off x="1262990" y="3943403"/>
                <a:ext cx="840100" cy="0"/>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6F25B93A-49DA-8540-84E6-B12D997CF1BC}"/>
                </a:ext>
              </a:extLst>
            </p:cNvPr>
            <p:cNvCxnSpPr>
              <a:cxnSpLocks/>
            </p:cNvCxnSpPr>
            <p:nvPr/>
          </p:nvCxnSpPr>
          <p:spPr>
            <a:xfrm flipH="1">
              <a:off x="2064759" y="3627128"/>
              <a:ext cx="9699" cy="316275"/>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sp>
        <p:nvSpPr>
          <p:cNvPr id="28" name="Isosceles Triangle 27">
            <a:extLst>
              <a:ext uri="{FF2B5EF4-FFF2-40B4-BE49-F238E27FC236}">
                <a16:creationId xmlns:a16="http://schemas.microsoft.com/office/drawing/2014/main" id="{2074D0A7-284E-6CE4-019D-A84B6A3C5A08}"/>
              </a:ext>
            </a:extLst>
          </p:cNvPr>
          <p:cNvSpPr/>
          <p:nvPr/>
        </p:nvSpPr>
        <p:spPr>
          <a:xfrm>
            <a:off x="1977922" y="4306199"/>
            <a:ext cx="216443" cy="182880"/>
          </a:xfrm>
          <a:prstGeom prst="triangle">
            <a:avLst/>
          </a:prstGeom>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476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23" grpId="0"/>
      <p:bldP spid="26" grpId="0"/>
      <p:bldP spid="27" grpId="0" animBg="1"/>
      <p:bldP spid="29" grpId="0"/>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BA71FE-DBE5-3DD4-E87F-F8A82DCC5C21}"/>
              </a:ext>
            </a:extLst>
          </p:cNvPr>
          <p:cNvSpPr>
            <a:spLocks noGrp="1"/>
          </p:cNvSpPr>
          <p:nvPr>
            <p:ph type="title"/>
          </p:nvPr>
        </p:nvSpPr>
        <p:spPr>
          <a:xfrm>
            <a:off x="124691" y="136176"/>
            <a:ext cx="10515600" cy="1325563"/>
          </a:xfrm>
        </p:spPr>
        <p:txBody>
          <a:bodyPr/>
          <a:lstStyle/>
          <a:p>
            <a:r>
              <a:rPr lang="en-GB" b="1"/>
              <a:t>How do we know if our fit is a ‘good guess’?</a:t>
            </a:r>
          </a:p>
        </p:txBody>
      </p:sp>
      <p:grpSp>
        <p:nvGrpSpPr>
          <p:cNvPr id="158" name="Group 157">
            <a:extLst>
              <a:ext uri="{FF2B5EF4-FFF2-40B4-BE49-F238E27FC236}">
                <a16:creationId xmlns:a16="http://schemas.microsoft.com/office/drawing/2014/main" id="{7BC410BB-AC25-238C-DB1F-B629F97E8581}"/>
              </a:ext>
            </a:extLst>
          </p:cNvPr>
          <p:cNvGrpSpPr/>
          <p:nvPr/>
        </p:nvGrpSpPr>
        <p:grpSpPr>
          <a:xfrm>
            <a:off x="347993" y="1888378"/>
            <a:ext cx="4030576" cy="4003141"/>
            <a:chOff x="347580" y="1577717"/>
            <a:chExt cx="3121325" cy="3042852"/>
          </a:xfrm>
        </p:grpSpPr>
        <p:grpSp>
          <p:nvGrpSpPr>
            <p:cNvPr id="28" name="Group 27">
              <a:extLst>
                <a:ext uri="{FF2B5EF4-FFF2-40B4-BE49-F238E27FC236}">
                  <a16:creationId xmlns:a16="http://schemas.microsoft.com/office/drawing/2014/main" id="{9C83E84A-F14D-BDEF-C6FF-3F1E2C9B671F}"/>
                </a:ext>
              </a:extLst>
            </p:cNvPr>
            <p:cNvGrpSpPr/>
            <p:nvPr/>
          </p:nvGrpSpPr>
          <p:grpSpPr>
            <a:xfrm>
              <a:off x="347580" y="1577717"/>
              <a:ext cx="3121325" cy="3042852"/>
              <a:chOff x="687624" y="1967537"/>
              <a:chExt cx="3121325" cy="3042852"/>
            </a:xfrm>
          </p:grpSpPr>
          <p:cxnSp>
            <p:nvCxnSpPr>
              <p:cNvPr id="29" name="Straight Arrow Connector 28">
                <a:extLst>
                  <a:ext uri="{FF2B5EF4-FFF2-40B4-BE49-F238E27FC236}">
                    <a16:creationId xmlns:a16="http://schemas.microsoft.com/office/drawing/2014/main" id="{E98E051B-67B2-D887-5265-F09A832721EF}"/>
                  </a:ext>
                </a:extLst>
              </p:cNvPr>
              <p:cNvCxnSpPr/>
              <p:nvPr/>
            </p:nvCxnSpPr>
            <p:spPr>
              <a:xfrm>
                <a:off x="1015299" y="4773799"/>
                <a:ext cx="279365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665C525-F74D-6AF0-6560-7FC1BAE638E2}"/>
                  </a:ext>
                </a:extLst>
              </p:cNvPr>
              <p:cNvCxnSpPr>
                <a:cxnSpLocks/>
              </p:cNvCxnSpPr>
              <p:nvPr/>
            </p:nvCxnSpPr>
            <p:spPr>
              <a:xfrm flipV="1">
                <a:off x="1015299" y="1967537"/>
                <a:ext cx="0" cy="280626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4F4D99-10BC-8177-B7C1-146C1D008D8C}"/>
                  </a:ext>
                </a:extLst>
              </p:cNvPr>
              <p:cNvSpPr txBox="1"/>
              <p:nvPr/>
            </p:nvSpPr>
            <p:spPr>
              <a:xfrm>
                <a:off x="1928658" y="4729654"/>
                <a:ext cx="1018185" cy="280735"/>
              </a:xfrm>
              <a:prstGeom prst="rect">
                <a:avLst/>
              </a:prstGeom>
              <a:noFill/>
            </p:spPr>
            <p:txBody>
              <a:bodyPr wrap="none" rtlCol="0">
                <a:spAutoFit/>
              </a:bodyPr>
              <a:lstStyle/>
              <a:p>
                <a:r>
                  <a:rPr lang="en-GB"/>
                  <a:t>Altitude (m)</a:t>
                </a:r>
              </a:p>
            </p:txBody>
          </p:sp>
          <p:sp>
            <p:nvSpPr>
              <p:cNvPr id="32" name="TextBox 31">
                <a:extLst>
                  <a:ext uri="{FF2B5EF4-FFF2-40B4-BE49-F238E27FC236}">
                    <a16:creationId xmlns:a16="http://schemas.microsoft.com/office/drawing/2014/main" id="{3589F93D-7A1C-FF83-6E20-29A9FD63ACB0}"/>
                  </a:ext>
                </a:extLst>
              </p:cNvPr>
              <p:cNvSpPr txBox="1"/>
              <p:nvPr/>
            </p:nvSpPr>
            <p:spPr>
              <a:xfrm rot="16200000">
                <a:off x="283807" y="3285991"/>
                <a:ext cx="1093649" cy="286015"/>
              </a:xfrm>
              <a:prstGeom prst="rect">
                <a:avLst/>
              </a:prstGeom>
              <a:noFill/>
            </p:spPr>
            <p:txBody>
              <a:bodyPr wrap="none" rtlCol="0">
                <a:spAutoFit/>
              </a:bodyPr>
              <a:lstStyle/>
              <a:p>
                <a:r>
                  <a:rPr lang="en-GB"/>
                  <a:t>Rainfall (mm)</a:t>
                </a:r>
              </a:p>
            </p:txBody>
          </p:sp>
        </p:grpSp>
        <p:sp>
          <p:nvSpPr>
            <p:cNvPr id="110" name="Oval 109">
              <a:extLst>
                <a:ext uri="{FF2B5EF4-FFF2-40B4-BE49-F238E27FC236}">
                  <a16:creationId xmlns:a16="http://schemas.microsoft.com/office/drawing/2014/main" id="{50603CDC-FCBB-8835-3687-8613706407B7}"/>
                </a:ext>
              </a:extLst>
            </p:cNvPr>
            <p:cNvSpPr/>
            <p:nvPr/>
          </p:nvSpPr>
          <p:spPr>
            <a:xfrm rot="20214965">
              <a:off x="1351845" y="337830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6AD16DA6-0D5B-ED7C-E243-0F0BBF17BD66}"/>
                </a:ext>
              </a:extLst>
            </p:cNvPr>
            <p:cNvSpPr/>
            <p:nvPr/>
          </p:nvSpPr>
          <p:spPr>
            <a:xfrm rot="20214965">
              <a:off x="1702825" y="3396633"/>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a16="http://schemas.microsoft.com/office/drawing/2014/main" id="{A7EFD417-16BC-87E8-CDBD-7CCD1A851996}"/>
                </a:ext>
              </a:extLst>
            </p:cNvPr>
            <p:cNvSpPr/>
            <p:nvPr/>
          </p:nvSpPr>
          <p:spPr>
            <a:xfrm rot="20214965">
              <a:off x="2017921" y="2485517"/>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a16="http://schemas.microsoft.com/office/drawing/2014/main" id="{00123237-B1EF-7376-5F50-BE95B12F4899}"/>
                </a:ext>
              </a:extLst>
            </p:cNvPr>
            <p:cNvSpPr/>
            <p:nvPr/>
          </p:nvSpPr>
          <p:spPr>
            <a:xfrm rot="20214965">
              <a:off x="919243" y="3940886"/>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a:extLst>
                <a:ext uri="{FF2B5EF4-FFF2-40B4-BE49-F238E27FC236}">
                  <a16:creationId xmlns:a16="http://schemas.microsoft.com/office/drawing/2014/main" id="{A2DE13E0-6F19-C0A0-E8BB-633AC6AEC8D8}"/>
                </a:ext>
              </a:extLst>
            </p:cNvPr>
            <p:cNvSpPr/>
            <p:nvPr/>
          </p:nvSpPr>
          <p:spPr>
            <a:xfrm rot="20214965">
              <a:off x="2499562" y="262776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a:extLst>
                <a:ext uri="{FF2B5EF4-FFF2-40B4-BE49-F238E27FC236}">
                  <a16:creationId xmlns:a16="http://schemas.microsoft.com/office/drawing/2014/main" id="{D0BDEFA0-E021-4EED-B67C-9533BAB78B3E}"/>
                </a:ext>
              </a:extLst>
            </p:cNvPr>
            <p:cNvSpPr/>
            <p:nvPr/>
          </p:nvSpPr>
          <p:spPr>
            <a:xfrm rot="20214965">
              <a:off x="2843814" y="262776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Oval 134">
              <a:extLst>
                <a:ext uri="{FF2B5EF4-FFF2-40B4-BE49-F238E27FC236}">
                  <a16:creationId xmlns:a16="http://schemas.microsoft.com/office/drawing/2014/main" id="{04E4C00C-2372-1B59-9096-8BEB2C8CF594}"/>
                </a:ext>
              </a:extLst>
            </p:cNvPr>
            <p:cNvSpPr/>
            <p:nvPr/>
          </p:nvSpPr>
          <p:spPr>
            <a:xfrm rot="20214965">
              <a:off x="1214514" y="371945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a:extLst>
                <a:ext uri="{FF2B5EF4-FFF2-40B4-BE49-F238E27FC236}">
                  <a16:creationId xmlns:a16="http://schemas.microsoft.com/office/drawing/2014/main" id="{4AAACDB1-2818-9419-EA13-10CA29AFF370}"/>
                </a:ext>
              </a:extLst>
            </p:cNvPr>
            <p:cNvSpPr/>
            <p:nvPr/>
          </p:nvSpPr>
          <p:spPr>
            <a:xfrm rot="20214965">
              <a:off x="1595867" y="309309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Oval 145">
              <a:extLst>
                <a:ext uri="{FF2B5EF4-FFF2-40B4-BE49-F238E27FC236}">
                  <a16:creationId xmlns:a16="http://schemas.microsoft.com/office/drawing/2014/main" id="{295D343D-6E5E-51C3-3FCC-7D18EA156F42}"/>
                </a:ext>
              </a:extLst>
            </p:cNvPr>
            <p:cNvSpPr/>
            <p:nvPr/>
          </p:nvSpPr>
          <p:spPr>
            <a:xfrm rot="20214965">
              <a:off x="1930761" y="2785824"/>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a:extLst>
                <a:ext uri="{FF2B5EF4-FFF2-40B4-BE49-F238E27FC236}">
                  <a16:creationId xmlns:a16="http://schemas.microsoft.com/office/drawing/2014/main" id="{363A80D7-C55D-122C-D0EB-64EDAC731E71}"/>
                </a:ext>
              </a:extLst>
            </p:cNvPr>
            <p:cNvSpPr/>
            <p:nvPr/>
          </p:nvSpPr>
          <p:spPr>
            <a:xfrm rot="20214965">
              <a:off x="3088181" y="2767048"/>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Oval 156">
              <a:extLst>
                <a:ext uri="{FF2B5EF4-FFF2-40B4-BE49-F238E27FC236}">
                  <a16:creationId xmlns:a16="http://schemas.microsoft.com/office/drawing/2014/main" id="{6D3CD6A2-BC9A-F914-A5A3-0F7EBE5B854F}"/>
                </a:ext>
              </a:extLst>
            </p:cNvPr>
            <p:cNvSpPr/>
            <p:nvPr/>
          </p:nvSpPr>
          <p:spPr>
            <a:xfrm rot="20214965">
              <a:off x="3150525" y="2462201"/>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9" name="TextBox 158">
            <a:extLst>
              <a:ext uri="{FF2B5EF4-FFF2-40B4-BE49-F238E27FC236}">
                <a16:creationId xmlns:a16="http://schemas.microsoft.com/office/drawing/2014/main" id="{1A3665D5-7EEF-32FB-0AEA-250EF04AA6A9}"/>
              </a:ext>
            </a:extLst>
          </p:cNvPr>
          <p:cNvSpPr txBox="1"/>
          <p:nvPr/>
        </p:nvSpPr>
        <p:spPr>
          <a:xfrm>
            <a:off x="5026166" y="3811060"/>
            <a:ext cx="6557001" cy="1200329"/>
          </a:xfrm>
          <a:prstGeom prst="rect">
            <a:avLst/>
          </a:prstGeom>
          <a:noFill/>
        </p:spPr>
        <p:txBody>
          <a:bodyPr wrap="square" rtlCol="0">
            <a:spAutoFit/>
          </a:bodyPr>
          <a:lstStyle/>
          <a:p>
            <a:endParaRPr lang="en-GB"/>
          </a:p>
          <a:p>
            <a:r>
              <a:rPr lang="en-GB"/>
              <a:t>A </a:t>
            </a:r>
            <a:r>
              <a:rPr lang="en-GB" b="1"/>
              <a:t>loss function </a:t>
            </a:r>
            <a:r>
              <a:rPr lang="en-GB"/>
              <a:t>simply measures the difference between predicted values and actual values. </a:t>
            </a:r>
          </a:p>
          <a:p>
            <a:pPr marL="285750" indent="-285750">
              <a:buFont typeface="Arial" panose="020B0604020202020204" pitchFamily="34" charset="0"/>
              <a:buChar char="•"/>
            </a:pPr>
            <a:endParaRPr lang="en-GB"/>
          </a:p>
        </p:txBody>
      </p:sp>
      <p:sp>
        <p:nvSpPr>
          <p:cNvPr id="2" name="TextBox 1">
            <a:extLst>
              <a:ext uri="{FF2B5EF4-FFF2-40B4-BE49-F238E27FC236}">
                <a16:creationId xmlns:a16="http://schemas.microsoft.com/office/drawing/2014/main" id="{711C903D-7558-44FA-F555-D5BC5A9E5E05}"/>
              </a:ext>
            </a:extLst>
          </p:cNvPr>
          <p:cNvSpPr txBox="1"/>
          <p:nvPr/>
        </p:nvSpPr>
        <p:spPr>
          <a:xfrm>
            <a:off x="4997325" y="1334090"/>
            <a:ext cx="6557001" cy="2031325"/>
          </a:xfrm>
          <a:prstGeom prst="rect">
            <a:avLst/>
          </a:prstGeom>
          <a:noFill/>
        </p:spPr>
        <p:txBody>
          <a:bodyPr wrap="square" rtlCol="0">
            <a:spAutoFit/>
          </a:bodyPr>
          <a:lstStyle/>
          <a:p>
            <a:r>
              <a:rPr lang="en-GB" dirty="0"/>
              <a:t>We are going to go through the training steps of a particular type of regression model, using our rainfall and altitude dataset.</a:t>
            </a:r>
          </a:p>
          <a:p>
            <a:endParaRPr lang="en-GB" b="1" dirty="0"/>
          </a:p>
          <a:p>
            <a:r>
              <a:rPr lang="en-GB" dirty="0"/>
              <a:t>This model:</a:t>
            </a:r>
          </a:p>
          <a:p>
            <a:pPr marL="285750" indent="-285750">
              <a:buFont typeface="Arial" panose="020B0604020202020204" pitchFamily="34" charset="0"/>
              <a:buChar char="•"/>
            </a:pPr>
            <a:endParaRPr lang="en-GB" dirty="0"/>
          </a:p>
          <a:p>
            <a:endParaRPr lang="en-GB" b="1" dirty="0"/>
          </a:p>
          <a:p>
            <a:pPr marL="285750" indent="-285750">
              <a:buFont typeface="Arial" panose="020B0604020202020204" pitchFamily="34" charset="0"/>
              <a:buChar char="•"/>
            </a:pPr>
            <a:endParaRPr lang="en-GB" dirty="0"/>
          </a:p>
        </p:txBody>
      </p:sp>
      <p:sp>
        <p:nvSpPr>
          <p:cNvPr id="5" name="TextBox 4">
            <a:extLst>
              <a:ext uri="{FF2B5EF4-FFF2-40B4-BE49-F238E27FC236}">
                <a16:creationId xmlns:a16="http://schemas.microsoft.com/office/drawing/2014/main" id="{EFC33CAF-2FFC-80BC-9D48-0FB616C7E5AA}"/>
              </a:ext>
            </a:extLst>
          </p:cNvPr>
          <p:cNvSpPr txBox="1"/>
          <p:nvPr/>
        </p:nvSpPr>
        <p:spPr>
          <a:xfrm>
            <a:off x="5108162" y="2474987"/>
            <a:ext cx="6158344" cy="369332"/>
          </a:xfrm>
          <a:prstGeom prst="rect">
            <a:avLst/>
          </a:prstGeom>
          <a:noFill/>
        </p:spPr>
        <p:txBody>
          <a:bodyPr wrap="square">
            <a:spAutoFit/>
          </a:bodyPr>
          <a:lstStyle/>
          <a:p>
            <a:pPr marL="285750" indent="-285750">
              <a:buFont typeface="Arial" panose="020B0604020202020204" pitchFamily="34" charset="0"/>
              <a:buChar char="•"/>
            </a:pPr>
            <a:r>
              <a:rPr lang="en-GB"/>
              <a:t>Makes a guess to fit the trend.</a:t>
            </a:r>
          </a:p>
        </p:txBody>
      </p:sp>
      <p:sp>
        <p:nvSpPr>
          <p:cNvPr id="7" name="TextBox 6">
            <a:extLst>
              <a:ext uri="{FF2B5EF4-FFF2-40B4-BE49-F238E27FC236}">
                <a16:creationId xmlns:a16="http://schemas.microsoft.com/office/drawing/2014/main" id="{3CC937D0-7742-B032-0C9C-87B16E73B6C1}"/>
              </a:ext>
            </a:extLst>
          </p:cNvPr>
          <p:cNvSpPr txBox="1"/>
          <p:nvPr/>
        </p:nvSpPr>
        <p:spPr>
          <a:xfrm>
            <a:off x="5115089" y="2782951"/>
            <a:ext cx="6158344" cy="369332"/>
          </a:xfrm>
          <a:prstGeom prst="rect">
            <a:avLst/>
          </a:prstGeom>
          <a:noFill/>
        </p:spPr>
        <p:txBody>
          <a:bodyPr wrap="square">
            <a:spAutoFit/>
          </a:bodyPr>
          <a:lstStyle/>
          <a:p>
            <a:pPr marL="285750" indent="-285750">
              <a:buFont typeface="Arial" panose="020B0604020202020204" pitchFamily="34" charset="0"/>
              <a:buChar char="•"/>
            </a:pPr>
            <a:r>
              <a:rPr lang="en-GB"/>
              <a:t>Uses a </a:t>
            </a:r>
            <a:r>
              <a:rPr lang="en-GB" b="1"/>
              <a:t>loss function</a:t>
            </a:r>
            <a:r>
              <a:rPr lang="en-GB"/>
              <a:t> to see how good its guess is.</a:t>
            </a:r>
          </a:p>
        </p:txBody>
      </p:sp>
      <p:sp>
        <p:nvSpPr>
          <p:cNvPr id="8" name="TextBox 7">
            <a:extLst>
              <a:ext uri="{FF2B5EF4-FFF2-40B4-BE49-F238E27FC236}">
                <a16:creationId xmlns:a16="http://schemas.microsoft.com/office/drawing/2014/main" id="{9FF861B8-9D8B-B296-61AF-C4BC8F3216BC}"/>
              </a:ext>
            </a:extLst>
          </p:cNvPr>
          <p:cNvSpPr txBox="1"/>
          <p:nvPr/>
        </p:nvSpPr>
        <p:spPr>
          <a:xfrm>
            <a:off x="5123403" y="3091664"/>
            <a:ext cx="6158344" cy="369332"/>
          </a:xfrm>
          <a:prstGeom prst="rect">
            <a:avLst/>
          </a:prstGeom>
          <a:noFill/>
        </p:spPr>
        <p:txBody>
          <a:bodyPr wrap="square">
            <a:spAutoFit/>
          </a:bodyPr>
          <a:lstStyle/>
          <a:p>
            <a:pPr marL="285750" indent="-285750">
              <a:buFont typeface="Arial" panose="020B0604020202020204" pitchFamily="34" charset="0"/>
              <a:buChar char="•"/>
            </a:pPr>
            <a:r>
              <a:rPr lang="en-GB"/>
              <a:t>Tries to make a better guess.</a:t>
            </a:r>
          </a:p>
        </p:txBody>
      </p:sp>
      <p:sp>
        <p:nvSpPr>
          <p:cNvPr id="9" name="TextBox 8">
            <a:extLst>
              <a:ext uri="{FF2B5EF4-FFF2-40B4-BE49-F238E27FC236}">
                <a16:creationId xmlns:a16="http://schemas.microsoft.com/office/drawing/2014/main" id="{424D36A4-031B-4DBB-E4EC-8D4871C2B96C}"/>
              </a:ext>
            </a:extLst>
          </p:cNvPr>
          <p:cNvSpPr txBox="1"/>
          <p:nvPr/>
        </p:nvSpPr>
        <p:spPr>
          <a:xfrm>
            <a:off x="5131717" y="3395374"/>
            <a:ext cx="6158344" cy="369332"/>
          </a:xfrm>
          <a:prstGeom prst="rect">
            <a:avLst/>
          </a:prstGeom>
          <a:noFill/>
        </p:spPr>
        <p:txBody>
          <a:bodyPr wrap="square">
            <a:spAutoFit/>
          </a:bodyPr>
          <a:lstStyle/>
          <a:p>
            <a:pPr marL="285750" indent="-285750">
              <a:buFont typeface="Arial" panose="020B0604020202020204" pitchFamily="34" charset="0"/>
              <a:buChar char="•"/>
            </a:pPr>
            <a:r>
              <a:rPr lang="en-GB"/>
              <a:t>Repeats.</a:t>
            </a:r>
          </a:p>
        </p:txBody>
      </p:sp>
    </p:spTree>
    <p:extLst>
      <p:ext uri="{BB962C8B-B14F-4D97-AF65-F5344CB8AC3E}">
        <p14:creationId xmlns:p14="http://schemas.microsoft.com/office/powerpoint/2010/main" val="308130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fade">
                                      <p:cBhvr>
                                        <p:cTn id="2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5"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BA71FE-DBE5-3DD4-E87F-F8A82DCC5C21}"/>
              </a:ext>
            </a:extLst>
          </p:cNvPr>
          <p:cNvSpPr>
            <a:spLocks noGrp="1"/>
          </p:cNvSpPr>
          <p:nvPr>
            <p:ph type="title"/>
          </p:nvPr>
        </p:nvSpPr>
        <p:spPr>
          <a:xfrm>
            <a:off x="200891" y="158579"/>
            <a:ext cx="10515600" cy="1325563"/>
          </a:xfrm>
        </p:spPr>
        <p:txBody>
          <a:bodyPr/>
          <a:lstStyle/>
          <a:p>
            <a:r>
              <a:rPr lang="en-GB" b="1"/>
              <a:t>First, what is a loss function?</a:t>
            </a:r>
          </a:p>
        </p:txBody>
      </p:sp>
      <p:grpSp>
        <p:nvGrpSpPr>
          <p:cNvPr id="158" name="Group 157">
            <a:extLst>
              <a:ext uri="{FF2B5EF4-FFF2-40B4-BE49-F238E27FC236}">
                <a16:creationId xmlns:a16="http://schemas.microsoft.com/office/drawing/2014/main" id="{7BC410BB-AC25-238C-DB1F-B629F97E8581}"/>
              </a:ext>
            </a:extLst>
          </p:cNvPr>
          <p:cNvGrpSpPr/>
          <p:nvPr/>
        </p:nvGrpSpPr>
        <p:grpSpPr>
          <a:xfrm>
            <a:off x="347993" y="1888378"/>
            <a:ext cx="4030576" cy="4003141"/>
            <a:chOff x="347580" y="1577717"/>
            <a:chExt cx="3121325" cy="3042852"/>
          </a:xfrm>
        </p:grpSpPr>
        <p:grpSp>
          <p:nvGrpSpPr>
            <p:cNvPr id="28" name="Group 27">
              <a:extLst>
                <a:ext uri="{FF2B5EF4-FFF2-40B4-BE49-F238E27FC236}">
                  <a16:creationId xmlns:a16="http://schemas.microsoft.com/office/drawing/2014/main" id="{9C83E84A-F14D-BDEF-C6FF-3F1E2C9B671F}"/>
                </a:ext>
              </a:extLst>
            </p:cNvPr>
            <p:cNvGrpSpPr/>
            <p:nvPr/>
          </p:nvGrpSpPr>
          <p:grpSpPr>
            <a:xfrm>
              <a:off x="347580" y="1577717"/>
              <a:ext cx="3121325" cy="3042852"/>
              <a:chOff x="687624" y="1967537"/>
              <a:chExt cx="3121325" cy="3042852"/>
            </a:xfrm>
          </p:grpSpPr>
          <p:cxnSp>
            <p:nvCxnSpPr>
              <p:cNvPr id="29" name="Straight Arrow Connector 28">
                <a:extLst>
                  <a:ext uri="{FF2B5EF4-FFF2-40B4-BE49-F238E27FC236}">
                    <a16:creationId xmlns:a16="http://schemas.microsoft.com/office/drawing/2014/main" id="{E98E051B-67B2-D887-5265-F09A832721EF}"/>
                  </a:ext>
                </a:extLst>
              </p:cNvPr>
              <p:cNvCxnSpPr/>
              <p:nvPr/>
            </p:nvCxnSpPr>
            <p:spPr>
              <a:xfrm>
                <a:off x="1015299" y="4773799"/>
                <a:ext cx="279365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665C525-F74D-6AF0-6560-7FC1BAE638E2}"/>
                  </a:ext>
                </a:extLst>
              </p:cNvPr>
              <p:cNvCxnSpPr>
                <a:cxnSpLocks/>
              </p:cNvCxnSpPr>
              <p:nvPr/>
            </p:nvCxnSpPr>
            <p:spPr>
              <a:xfrm flipV="1">
                <a:off x="1015299" y="1967537"/>
                <a:ext cx="0" cy="280626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4F4D99-10BC-8177-B7C1-146C1D008D8C}"/>
                  </a:ext>
                </a:extLst>
              </p:cNvPr>
              <p:cNvSpPr txBox="1"/>
              <p:nvPr/>
            </p:nvSpPr>
            <p:spPr>
              <a:xfrm>
                <a:off x="1928658" y="4729654"/>
                <a:ext cx="1018185" cy="280735"/>
              </a:xfrm>
              <a:prstGeom prst="rect">
                <a:avLst/>
              </a:prstGeom>
              <a:noFill/>
            </p:spPr>
            <p:txBody>
              <a:bodyPr wrap="none" rtlCol="0">
                <a:spAutoFit/>
              </a:bodyPr>
              <a:lstStyle/>
              <a:p>
                <a:r>
                  <a:rPr lang="en-GB"/>
                  <a:t>Altitude (m)</a:t>
                </a:r>
              </a:p>
            </p:txBody>
          </p:sp>
          <p:sp>
            <p:nvSpPr>
              <p:cNvPr id="32" name="TextBox 31">
                <a:extLst>
                  <a:ext uri="{FF2B5EF4-FFF2-40B4-BE49-F238E27FC236}">
                    <a16:creationId xmlns:a16="http://schemas.microsoft.com/office/drawing/2014/main" id="{3589F93D-7A1C-FF83-6E20-29A9FD63ACB0}"/>
                  </a:ext>
                </a:extLst>
              </p:cNvPr>
              <p:cNvSpPr txBox="1"/>
              <p:nvPr/>
            </p:nvSpPr>
            <p:spPr>
              <a:xfrm rot="16200000">
                <a:off x="283807" y="3285991"/>
                <a:ext cx="1093649" cy="286015"/>
              </a:xfrm>
              <a:prstGeom prst="rect">
                <a:avLst/>
              </a:prstGeom>
              <a:noFill/>
            </p:spPr>
            <p:txBody>
              <a:bodyPr wrap="none" rtlCol="0">
                <a:spAutoFit/>
              </a:bodyPr>
              <a:lstStyle/>
              <a:p>
                <a:r>
                  <a:rPr lang="en-GB"/>
                  <a:t>Rainfall (mm)</a:t>
                </a:r>
              </a:p>
            </p:txBody>
          </p:sp>
        </p:grpSp>
        <p:sp>
          <p:nvSpPr>
            <p:cNvPr id="110" name="Oval 109">
              <a:extLst>
                <a:ext uri="{FF2B5EF4-FFF2-40B4-BE49-F238E27FC236}">
                  <a16:creationId xmlns:a16="http://schemas.microsoft.com/office/drawing/2014/main" id="{50603CDC-FCBB-8835-3687-8613706407B7}"/>
                </a:ext>
              </a:extLst>
            </p:cNvPr>
            <p:cNvSpPr/>
            <p:nvPr/>
          </p:nvSpPr>
          <p:spPr>
            <a:xfrm rot="20214965">
              <a:off x="1351845" y="337830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6AD16DA6-0D5B-ED7C-E243-0F0BBF17BD66}"/>
                </a:ext>
              </a:extLst>
            </p:cNvPr>
            <p:cNvSpPr/>
            <p:nvPr/>
          </p:nvSpPr>
          <p:spPr>
            <a:xfrm rot="20214965">
              <a:off x="1702825" y="3396633"/>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a16="http://schemas.microsoft.com/office/drawing/2014/main" id="{A7EFD417-16BC-87E8-CDBD-7CCD1A851996}"/>
                </a:ext>
              </a:extLst>
            </p:cNvPr>
            <p:cNvSpPr/>
            <p:nvPr/>
          </p:nvSpPr>
          <p:spPr>
            <a:xfrm rot="20214965">
              <a:off x="2017921" y="2485517"/>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a16="http://schemas.microsoft.com/office/drawing/2014/main" id="{00123237-B1EF-7376-5F50-BE95B12F4899}"/>
                </a:ext>
              </a:extLst>
            </p:cNvPr>
            <p:cNvSpPr/>
            <p:nvPr/>
          </p:nvSpPr>
          <p:spPr>
            <a:xfrm rot="20214965">
              <a:off x="919243" y="3940886"/>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a:extLst>
                <a:ext uri="{FF2B5EF4-FFF2-40B4-BE49-F238E27FC236}">
                  <a16:creationId xmlns:a16="http://schemas.microsoft.com/office/drawing/2014/main" id="{A2DE13E0-6F19-C0A0-E8BB-633AC6AEC8D8}"/>
                </a:ext>
              </a:extLst>
            </p:cNvPr>
            <p:cNvSpPr/>
            <p:nvPr/>
          </p:nvSpPr>
          <p:spPr>
            <a:xfrm rot="20214965">
              <a:off x="2499562" y="262776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a:extLst>
                <a:ext uri="{FF2B5EF4-FFF2-40B4-BE49-F238E27FC236}">
                  <a16:creationId xmlns:a16="http://schemas.microsoft.com/office/drawing/2014/main" id="{D0BDEFA0-E021-4EED-B67C-9533BAB78B3E}"/>
                </a:ext>
              </a:extLst>
            </p:cNvPr>
            <p:cNvSpPr/>
            <p:nvPr/>
          </p:nvSpPr>
          <p:spPr>
            <a:xfrm rot="20214965">
              <a:off x="2843814" y="262776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Oval 134">
              <a:extLst>
                <a:ext uri="{FF2B5EF4-FFF2-40B4-BE49-F238E27FC236}">
                  <a16:creationId xmlns:a16="http://schemas.microsoft.com/office/drawing/2014/main" id="{04E4C00C-2372-1B59-9096-8BEB2C8CF594}"/>
                </a:ext>
              </a:extLst>
            </p:cNvPr>
            <p:cNvSpPr/>
            <p:nvPr/>
          </p:nvSpPr>
          <p:spPr>
            <a:xfrm rot="20214965">
              <a:off x="1214514" y="371945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a:extLst>
                <a:ext uri="{FF2B5EF4-FFF2-40B4-BE49-F238E27FC236}">
                  <a16:creationId xmlns:a16="http://schemas.microsoft.com/office/drawing/2014/main" id="{4AAACDB1-2818-9419-EA13-10CA29AFF370}"/>
                </a:ext>
              </a:extLst>
            </p:cNvPr>
            <p:cNvSpPr/>
            <p:nvPr/>
          </p:nvSpPr>
          <p:spPr>
            <a:xfrm rot="20214965">
              <a:off x="1595867" y="309309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Oval 145">
              <a:extLst>
                <a:ext uri="{FF2B5EF4-FFF2-40B4-BE49-F238E27FC236}">
                  <a16:creationId xmlns:a16="http://schemas.microsoft.com/office/drawing/2014/main" id="{295D343D-6E5E-51C3-3FCC-7D18EA156F42}"/>
                </a:ext>
              </a:extLst>
            </p:cNvPr>
            <p:cNvSpPr/>
            <p:nvPr/>
          </p:nvSpPr>
          <p:spPr>
            <a:xfrm rot="20214965">
              <a:off x="1930761" y="2785824"/>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a:extLst>
                <a:ext uri="{FF2B5EF4-FFF2-40B4-BE49-F238E27FC236}">
                  <a16:creationId xmlns:a16="http://schemas.microsoft.com/office/drawing/2014/main" id="{363A80D7-C55D-122C-D0EB-64EDAC731E71}"/>
                </a:ext>
              </a:extLst>
            </p:cNvPr>
            <p:cNvSpPr/>
            <p:nvPr/>
          </p:nvSpPr>
          <p:spPr>
            <a:xfrm rot="20214965">
              <a:off x="3088181" y="2767048"/>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Oval 156">
              <a:extLst>
                <a:ext uri="{FF2B5EF4-FFF2-40B4-BE49-F238E27FC236}">
                  <a16:creationId xmlns:a16="http://schemas.microsoft.com/office/drawing/2014/main" id="{6D3CD6A2-BC9A-F914-A5A3-0F7EBE5B854F}"/>
                </a:ext>
              </a:extLst>
            </p:cNvPr>
            <p:cNvSpPr/>
            <p:nvPr/>
          </p:nvSpPr>
          <p:spPr>
            <a:xfrm rot="20214965">
              <a:off x="3150525" y="2462201"/>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9" name="TextBox 158">
            <a:extLst>
              <a:ext uri="{FF2B5EF4-FFF2-40B4-BE49-F238E27FC236}">
                <a16:creationId xmlns:a16="http://schemas.microsoft.com/office/drawing/2014/main" id="{1A3665D5-7EEF-32FB-0AEA-250EF04AA6A9}"/>
              </a:ext>
            </a:extLst>
          </p:cNvPr>
          <p:cNvSpPr txBox="1"/>
          <p:nvPr/>
        </p:nvSpPr>
        <p:spPr>
          <a:xfrm>
            <a:off x="4942944" y="1365770"/>
            <a:ext cx="6557001" cy="1477328"/>
          </a:xfrm>
          <a:prstGeom prst="rect">
            <a:avLst/>
          </a:prstGeom>
          <a:noFill/>
        </p:spPr>
        <p:txBody>
          <a:bodyPr wrap="square" rtlCol="0">
            <a:spAutoFit/>
          </a:bodyPr>
          <a:lstStyle/>
          <a:p>
            <a:pPr marL="285750" indent="-285750">
              <a:buFont typeface="Arial" panose="020B0604020202020204" pitchFamily="34" charset="0"/>
              <a:buChar char="•"/>
            </a:pPr>
            <a:r>
              <a:rPr lang="en-GB"/>
              <a:t>A simple loss function could be to work out the difference in the number of points above and below the dashed line.</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The closer the difference to 0, the better the prediction likely is. </a:t>
            </a:r>
          </a:p>
          <a:p>
            <a:pPr marL="285750" indent="-285750">
              <a:buFont typeface="Arial" panose="020B0604020202020204" pitchFamily="34" charset="0"/>
              <a:buChar char="•"/>
            </a:pPr>
            <a:endParaRPr lang="en-GB"/>
          </a:p>
        </p:txBody>
      </p:sp>
      <p:cxnSp>
        <p:nvCxnSpPr>
          <p:cNvPr id="163" name="Straight Connector 162">
            <a:extLst>
              <a:ext uri="{FF2B5EF4-FFF2-40B4-BE49-F238E27FC236}">
                <a16:creationId xmlns:a16="http://schemas.microsoft.com/office/drawing/2014/main" id="{7349A8E6-31D2-7B32-34D2-1D2767A7CADB}"/>
              </a:ext>
            </a:extLst>
          </p:cNvPr>
          <p:cNvCxnSpPr/>
          <p:nvPr/>
        </p:nvCxnSpPr>
        <p:spPr>
          <a:xfrm flipV="1">
            <a:off x="990600" y="2983349"/>
            <a:ext cx="3387969" cy="1881728"/>
          </a:xfrm>
          <a:prstGeom prst="line">
            <a:avLst/>
          </a:prstGeom>
          <a:ln w="38100">
            <a:prstDash val="sysDash"/>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C33482A6-2321-6674-0153-DD946B7BC616}"/>
              </a:ext>
            </a:extLst>
          </p:cNvPr>
          <p:cNvSpPr txBox="1"/>
          <p:nvPr/>
        </p:nvSpPr>
        <p:spPr>
          <a:xfrm>
            <a:off x="4930703" y="2717610"/>
            <a:ext cx="6557001" cy="646331"/>
          </a:xfrm>
          <a:prstGeom prst="rect">
            <a:avLst/>
          </a:prstGeom>
          <a:noFill/>
        </p:spPr>
        <p:txBody>
          <a:bodyPr wrap="square" rtlCol="0">
            <a:spAutoFit/>
          </a:bodyPr>
          <a:lstStyle/>
          <a:p>
            <a:pPr marL="285750" indent="-285750">
              <a:buFont typeface="Arial" panose="020B0604020202020204" pitchFamily="34" charset="0"/>
              <a:buChar char="•"/>
            </a:pPr>
            <a:r>
              <a:rPr lang="en-GB"/>
              <a:t>Currently, there are 7 points above the line and 4 below, resulting in a difference of 3.</a:t>
            </a:r>
          </a:p>
        </p:txBody>
      </p:sp>
      <p:cxnSp>
        <p:nvCxnSpPr>
          <p:cNvPr id="3" name="Straight Connector 2">
            <a:extLst>
              <a:ext uri="{FF2B5EF4-FFF2-40B4-BE49-F238E27FC236}">
                <a16:creationId xmlns:a16="http://schemas.microsoft.com/office/drawing/2014/main" id="{95E5D028-F814-E2E1-3021-F9AFD0A911A1}"/>
              </a:ext>
            </a:extLst>
          </p:cNvPr>
          <p:cNvCxnSpPr>
            <a:cxnSpLocks/>
          </p:cNvCxnSpPr>
          <p:nvPr/>
        </p:nvCxnSpPr>
        <p:spPr>
          <a:xfrm flipV="1">
            <a:off x="977659" y="3152283"/>
            <a:ext cx="3497785" cy="1337728"/>
          </a:xfrm>
          <a:prstGeom prst="line">
            <a:avLst/>
          </a:prstGeom>
          <a:ln w="38100">
            <a:prstDash val="sysDash"/>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2DDCE8A-6090-7DE0-1B8D-63F97E11B1D2}"/>
              </a:ext>
            </a:extLst>
          </p:cNvPr>
          <p:cNvSpPr txBox="1"/>
          <p:nvPr/>
        </p:nvSpPr>
        <p:spPr>
          <a:xfrm>
            <a:off x="4930703" y="3479704"/>
            <a:ext cx="6557001" cy="923330"/>
          </a:xfrm>
          <a:prstGeom prst="rect">
            <a:avLst/>
          </a:prstGeom>
          <a:noFill/>
        </p:spPr>
        <p:txBody>
          <a:bodyPr wrap="square" rtlCol="0">
            <a:spAutoFit/>
          </a:bodyPr>
          <a:lstStyle/>
          <a:p>
            <a:pPr marL="285750" indent="-285750">
              <a:buFont typeface="Arial" panose="020B0604020202020204" pitchFamily="34" charset="0"/>
              <a:buChar char="•"/>
            </a:pPr>
            <a:r>
              <a:rPr lang="en-GB"/>
              <a:t>If we change the angle of the line, we get 6 points above, and 5 points below, this gives a difference of 1 -  a much better prediction!</a:t>
            </a:r>
          </a:p>
        </p:txBody>
      </p:sp>
      <p:cxnSp>
        <p:nvCxnSpPr>
          <p:cNvPr id="7" name="Straight Connector 6">
            <a:extLst>
              <a:ext uri="{FF2B5EF4-FFF2-40B4-BE49-F238E27FC236}">
                <a16:creationId xmlns:a16="http://schemas.microsoft.com/office/drawing/2014/main" id="{F7C71E1C-BF07-8C36-E000-645A3A3C1D8C}"/>
              </a:ext>
            </a:extLst>
          </p:cNvPr>
          <p:cNvCxnSpPr>
            <a:cxnSpLocks/>
          </p:cNvCxnSpPr>
          <p:nvPr/>
        </p:nvCxnSpPr>
        <p:spPr>
          <a:xfrm>
            <a:off x="1065899" y="3479254"/>
            <a:ext cx="3312670" cy="822587"/>
          </a:xfrm>
          <a:prstGeom prst="line">
            <a:avLst/>
          </a:prstGeom>
          <a:ln w="38100">
            <a:prstDash val="sysDash"/>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F50D710-7238-0E32-05C3-52D10A16860D}"/>
              </a:ext>
            </a:extLst>
          </p:cNvPr>
          <p:cNvSpPr txBox="1"/>
          <p:nvPr/>
        </p:nvSpPr>
        <p:spPr>
          <a:xfrm>
            <a:off x="4930702" y="4420619"/>
            <a:ext cx="6557001" cy="646331"/>
          </a:xfrm>
          <a:prstGeom prst="rect">
            <a:avLst/>
          </a:prstGeom>
          <a:noFill/>
        </p:spPr>
        <p:txBody>
          <a:bodyPr wrap="square" rtlCol="0">
            <a:spAutoFit/>
          </a:bodyPr>
          <a:lstStyle/>
          <a:p>
            <a:pPr marL="285750" indent="-285750">
              <a:buFont typeface="Arial" panose="020B0604020202020204" pitchFamily="34" charset="0"/>
              <a:buChar char="•"/>
            </a:pPr>
            <a:r>
              <a:rPr lang="en-GB"/>
              <a:t>However, this is not a good loss function! Here, we can see the prediction is clearly very wrong, but the difference is still 1!</a:t>
            </a:r>
          </a:p>
        </p:txBody>
      </p:sp>
      <p:sp>
        <p:nvSpPr>
          <p:cNvPr id="5" name="TextBox 4">
            <a:extLst>
              <a:ext uri="{FF2B5EF4-FFF2-40B4-BE49-F238E27FC236}">
                <a16:creationId xmlns:a16="http://schemas.microsoft.com/office/drawing/2014/main" id="{80FDFB95-A11A-559C-27F2-0F624B7CB302}"/>
              </a:ext>
            </a:extLst>
          </p:cNvPr>
          <p:cNvSpPr txBox="1"/>
          <p:nvPr/>
        </p:nvSpPr>
        <p:spPr>
          <a:xfrm>
            <a:off x="4942944" y="5118599"/>
            <a:ext cx="6557001" cy="923330"/>
          </a:xfrm>
          <a:prstGeom prst="rect">
            <a:avLst/>
          </a:prstGeom>
          <a:noFill/>
        </p:spPr>
        <p:txBody>
          <a:bodyPr wrap="square" rtlCol="0">
            <a:spAutoFit/>
          </a:bodyPr>
          <a:lstStyle/>
          <a:p>
            <a:pPr marL="285750" indent="-285750">
              <a:buFont typeface="Arial" panose="020B0604020202020204" pitchFamily="34" charset="0"/>
              <a:buChar char="•"/>
            </a:pPr>
            <a:r>
              <a:rPr lang="en-GB"/>
              <a:t>A better loss function is the </a:t>
            </a:r>
            <a:r>
              <a:rPr lang="en-GB" b="1"/>
              <a:t>squared error </a:t>
            </a:r>
            <a:r>
              <a:rPr lang="en-GB"/>
              <a:t>loss.</a:t>
            </a:r>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p:txBody>
      </p:sp>
      <p:sp>
        <p:nvSpPr>
          <p:cNvPr id="8" name="TextBox 7">
            <a:extLst>
              <a:ext uri="{FF2B5EF4-FFF2-40B4-BE49-F238E27FC236}">
                <a16:creationId xmlns:a16="http://schemas.microsoft.com/office/drawing/2014/main" id="{AD571C50-C79D-55B9-3706-EB506750F2C7}"/>
              </a:ext>
            </a:extLst>
          </p:cNvPr>
          <p:cNvSpPr txBox="1"/>
          <p:nvPr/>
        </p:nvSpPr>
        <p:spPr>
          <a:xfrm>
            <a:off x="4930702" y="5574792"/>
            <a:ext cx="6120244" cy="923330"/>
          </a:xfrm>
          <a:prstGeom prst="rect">
            <a:avLst/>
          </a:prstGeom>
          <a:noFill/>
        </p:spPr>
        <p:txBody>
          <a:bodyPr wrap="square">
            <a:spAutoFit/>
          </a:bodyPr>
          <a:lstStyle/>
          <a:p>
            <a:pPr marL="285750" indent="-285750">
              <a:buFont typeface="Arial" panose="020B0604020202020204" pitchFamily="34" charset="0"/>
              <a:buChar char="•"/>
            </a:pPr>
            <a:r>
              <a:rPr lang="en-GB"/>
              <a:t>This takes the </a:t>
            </a:r>
            <a:r>
              <a:rPr lang="en-GB" b="1"/>
              <a:t>difference</a:t>
            </a:r>
            <a:r>
              <a:rPr lang="en-GB"/>
              <a:t> between each point and it’s predicted value, </a:t>
            </a:r>
            <a:r>
              <a:rPr lang="en-GB" b="1"/>
              <a:t>squares</a:t>
            </a:r>
            <a:r>
              <a:rPr lang="en-GB"/>
              <a:t> the value, and </a:t>
            </a:r>
            <a:r>
              <a:rPr lang="en-GB" b="1"/>
              <a:t>adds</a:t>
            </a:r>
            <a:r>
              <a:rPr lang="en-GB"/>
              <a:t> all the squared values together. </a:t>
            </a:r>
          </a:p>
        </p:txBody>
      </p:sp>
      <p:grpSp>
        <p:nvGrpSpPr>
          <p:cNvPr id="9" name="Group 8">
            <a:extLst>
              <a:ext uri="{FF2B5EF4-FFF2-40B4-BE49-F238E27FC236}">
                <a16:creationId xmlns:a16="http://schemas.microsoft.com/office/drawing/2014/main" id="{1DE9DF52-E847-C355-EF92-941A0E7B84F2}"/>
              </a:ext>
            </a:extLst>
          </p:cNvPr>
          <p:cNvGrpSpPr/>
          <p:nvPr/>
        </p:nvGrpSpPr>
        <p:grpSpPr>
          <a:xfrm>
            <a:off x="1122329" y="3096582"/>
            <a:ext cx="2875400" cy="1963411"/>
            <a:chOff x="1119477" y="3091664"/>
            <a:chExt cx="2875400" cy="1963411"/>
          </a:xfrm>
        </p:grpSpPr>
        <p:cxnSp>
          <p:nvCxnSpPr>
            <p:cNvPr id="11" name="Straight Connector 10">
              <a:extLst>
                <a:ext uri="{FF2B5EF4-FFF2-40B4-BE49-F238E27FC236}">
                  <a16:creationId xmlns:a16="http://schemas.microsoft.com/office/drawing/2014/main" id="{8BAB2687-EF4B-8044-8AAB-5ACEFE18C74F}"/>
                </a:ext>
              </a:extLst>
            </p:cNvPr>
            <p:cNvCxnSpPr>
              <a:cxnSpLocks/>
            </p:cNvCxnSpPr>
            <p:nvPr/>
          </p:nvCxnSpPr>
          <p:spPr>
            <a:xfrm>
              <a:off x="2535194" y="3112214"/>
              <a:ext cx="0" cy="89121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40093A-6259-4A78-318B-2286BF3FFA23}"/>
                </a:ext>
              </a:extLst>
            </p:cNvPr>
            <p:cNvCxnSpPr>
              <a:cxnSpLocks/>
            </p:cNvCxnSpPr>
            <p:nvPr/>
          </p:nvCxnSpPr>
          <p:spPr>
            <a:xfrm>
              <a:off x="1506623" y="4581800"/>
              <a:ext cx="2493" cy="12633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710FC7A-6506-01B8-1F03-1B46004F66BD}"/>
                </a:ext>
              </a:extLst>
            </p:cNvPr>
            <p:cNvCxnSpPr>
              <a:cxnSpLocks/>
            </p:cNvCxnSpPr>
            <p:nvPr/>
          </p:nvCxnSpPr>
          <p:spPr>
            <a:xfrm>
              <a:off x="2425653" y="3522662"/>
              <a:ext cx="0" cy="49236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FAF8778-07A9-8203-5DA9-649BC026F763}"/>
                </a:ext>
              </a:extLst>
            </p:cNvPr>
            <p:cNvCxnSpPr>
              <a:cxnSpLocks/>
            </p:cNvCxnSpPr>
            <p:nvPr/>
          </p:nvCxnSpPr>
          <p:spPr>
            <a:xfrm flipH="1">
              <a:off x="2116947" y="4241568"/>
              <a:ext cx="11363" cy="977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AB306AB-CEB5-EC6B-AD8F-B00CB4432F6F}"/>
                </a:ext>
              </a:extLst>
            </p:cNvPr>
            <p:cNvCxnSpPr>
              <a:cxnSpLocks/>
            </p:cNvCxnSpPr>
            <p:nvPr/>
          </p:nvCxnSpPr>
          <p:spPr>
            <a:xfrm>
              <a:off x="1990195" y="3924213"/>
              <a:ext cx="0" cy="40261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004684A-9BD8-EC72-ACFC-8A3F5FDCFAFC}"/>
                </a:ext>
              </a:extLst>
            </p:cNvPr>
            <p:cNvCxnSpPr>
              <a:cxnSpLocks/>
            </p:cNvCxnSpPr>
            <p:nvPr/>
          </p:nvCxnSpPr>
          <p:spPr>
            <a:xfrm>
              <a:off x="1675088" y="4262529"/>
              <a:ext cx="0" cy="22154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991C345-22EE-ED44-1A66-FB1C6E772A98}"/>
                </a:ext>
              </a:extLst>
            </p:cNvPr>
            <p:cNvCxnSpPr>
              <a:cxnSpLocks/>
            </p:cNvCxnSpPr>
            <p:nvPr/>
          </p:nvCxnSpPr>
          <p:spPr>
            <a:xfrm>
              <a:off x="1119477" y="4786823"/>
              <a:ext cx="8783" cy="26825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54A5278-679E-4350-F0C1-4D3BFC7DBC4D}"/>
                </a:ext>
              </a:extLst>
            </p:cNvPr>
            <p:cNvCxnSpPr>
              <a:cxnSpLocks/>
            </p:cNvCxnSpPr>
            <p:nvPr/>
          </p:nvCxnSpPr>
          <p:spPr>
            <a:xfrm>
              <a:off x="3147803" y="3318501"/>
              <a:ext cx="0" cy="32032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8FE3399-7E9D-8606-553B-C13ED1FBC3FC}"/>
                </a:ext>
              </a:extLst>
            </p:cNvPr>
            <p:cNvCxnSpPr>
              <a:cxnSpLocks/>
            </p:cNvCxnSpPr>
            <p:nvPr/>
          </p:nvCxnSpPr>
          <p:spPr>
            <a:xfrm>
              <a:off x="3600199" y="3277704"/>
              <a:ext cx="1473" cy="1393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9FE78EB-7154-0FED-3132-9FE792B9CA31}"/>
                </a:ext>
              </a:extLst>
            </p:cNvPr>
            <p:cNvCxnSpPr>
              <a:cxnSpLocks/>
            </p:cNvCxnSpPr>
            <p:nvPr/>
          </p:nvCxnSpPr>
          <p:spPr>
            <a:xfrm>
              <a:off x="3917224" y="3249652"/>
              <a:ext cx="11792" cy="2611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51C11C-0290-4CFE-992F-3B7C504129FE}"/>
                </a:ext>
              </a:extLst>
            </p:cNvPr>
            <p:cNvCxnSpPr>
              <a:cxnSpLocks/>
            </p:cNvCxnSpPr>
            <p:nvPr/>
          </p:nvCxnSpPr>
          <p:spPr>
            <a:xfrm>
              <a:off x="3994877" y="3091664"/>
              <a:ext cx="0" cy="10287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378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163"/>
                                        </p:tgtEl>
                                      </p:cBhvr>
                                    </p:animEffect>
                                    <p:set>
                                      <p:cBhvr>
                                        <p:cTn id="15" dur="1" fill="hold">
                                          <p:stCondLst>
                                            <p:cond delay="499"/>
                                          </p:stCondLst>
                                        </p:cTn>
                                        <p:tgtEl>
                                          <p:spTgt spid="16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xit" presetSubtype="0" fill="hold" nodeType="withEffect">
                                  <p:stCondLst>
                                    <p:cond delay="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163"/>
                                        </p:tgtEl>
                                        <p:attrNameLst>
                                          <p:attrName>style.visibility</p:attrName>
                                        </p:attrNameLst>
                                      </p:cBhvr>
                                      <p:to>
                                        <p:strVal val="visible"/>
                                      </p:to>
                                    </p:set>
                                    <p:animEffect transition="in" filter="fade">
                                      <p:cBhvr>
                                        <p:cTn id="37" dur="500"/>
                                        <p:tgtEl>
                                          <p:spTgt spid="16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0" grpId="0"/>
      <p:bldP spid="5"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61F1E15-85DB-E313-C65D-6E163D2BE23E}"/>
              </a:ext>
            </a:extLst>
          </p:cNvPr>
          <p:cNvGrpSpPr/>
          <p:nvPr/>
        </p:nvGrpSpPr>
        <p:grpSpPr>
          <a:xfrm>
            <a:off x="1131112" y="3096582"/>
            <a:ext cx="2890187" cy="1963411"/>
            <a:chOff x="1128260" y="3091664"/>
            <a:chExt cx="2890187" cy="1963411"/>
          </a:xfrm>
        </p:grpSpPr>
        <p:cxnSp>
          <p:nvCxnSpPr>
            <p:cNvPr id="21" name="Straight Connector 20">
              <a:extLst>
                <a:ext uri="{FF2B5EF4-FFF2-40B4-BE49-F238E27FC236}">
                  <a16:creationId xmlns:a16="http://schemas.microsoft.com/office/drawing/2014/main" id="{FBFD64F3-5D6A-11B5-0ADA-E71D8D0A3B07}"/>
                </a:ext>
              </a:extLst>
            </p:cNvPr>
            <p:cNvCxnSpPr>
              <a:cxnSpLocks/>
            </p:cNvCxnSpPr>
            <p:nvPr/>
          </p:nvCxnSpPr>
          <p:spPr>
            <a:xfrm>
              <a:off x="2535194" y="3112214"/>
              <a:ext cx="0" cy="69392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5C890B-BE60-F090-8AA9-C57AC5A17C25}"/>
                </a:ext>
              </a:extLst>
            </p:cNvPr>
            <p:cNvCxnSpPr>
              <a:cxnSpLocks/>
            </p:cNvCxnSpPr>
            <p:nvPr/>
          </p:nvCxnSpPr>
          <p:spPr>
            <a:xfrm>
              <a:off x="1491687" y="3622564"/>
              <a:ext cx="0" cy="107383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193F65-F38D-F391-26AB-DF479486ED01}"/>
                </a:ext>
              </a:extLst>
            </p:cNvPr>
            <p:cNvCxnSpPr>
              <a:cxnSpLocks/>
            </p:cNvCxnSpPr>
            <p:nvPr/>
          </p:nvCxnSpPr>
          <p:spPr>
            <a:xfrm>
              <a:off x="2420890" y="3522662"/>
              <a:ext cx="0" cy="28348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E4732-39BE-7FD8-C46B-15D24A4AF41D}"/>
                </a:ext>
              </a:extLst>
            </p:cNvPr>
            <p:cNvCxnSpPr>
              <a:cxnSpLocks/>
            </p:cNvCxnSpPr>
            <p:nvPr/>
          </p:nvCxnSpPr>
          <p:spPr>
            <a:xfrm>
              <a:off x="2116947" y="3729403"/>
              <a:ext cx="0" cy="60995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B239462-D12C-C0CE-8DFB-C26BBB710918}"/>
                </a:ext>
              </a:extLst>
            </p:cNvPr>
            <p:cNvCxnSpPr>
              <a:cxnSpLocks/>
            </p:cNvCxnSpPr>
            <p:nvPr/>
          </p:nvCxnSpPr>
          <p:spPr>
            <a:xfrm flipH="1" flipV="1">
              <a:off x="1987343" y="3729403"/>
              <a:ext cx="2852" cy="19481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B0A0873-BBE2-6319-ED04-E37501572E77}"/>
                </a:ext>
              </a:extLst>
            </p:cNvPr>
            <p:cNvCxnSpPr>
              <a:cxnSpLocks/>
            </p:cNvCxnSpPr>
            <p:nvPr/>
          </p:nvCxnSpPr>
          <p:spPr>
            <a:xfrm flipH="1" flipV="1">
              <a:off x="1662710" y="3629301"/>
              <a:ext cx="2852" cy="62370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68F863D-941C-DD85-6A72-A8C0BF3A7537}"/>
                </a:ext>
              </a:extLst>
            </p:cNvPr>
            <p:cNvCxnSpPr>
              <a:cxnSpLocks/>
            </p:cNvCxnSpPr>
            <p:nvPr/>
          </p:nvCxnSpPr>
          <p:spPr>
            <a:xfrm>
              <a:off x="1128260" y="3542446"/>
              <a:ext cx="0" cy="15126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90C6354-E8EF-F172-2116-D6B30664108D}"/>
                </a:ext>
              </a:extLst>
            </p:cNvPr>
            <p:cNvCxnSpPr>
              <a:cxnSpLocks/>
            </p:cNvCxnSpPr>
            <p:nvPr/>
          </p:nvCxnSpPr>
          <p:spPr>
            <a:xfrm>
              <a:off x="3147803" y="3318501"/>
              <a:ext cx="16408" cy="6723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323F82B-CA97-3CD4-6FB6-1DA846AE9836}"/>
                </a:ext>
              </a:extLst>
            </p:cNvPr>
            <p:cNvCxnSpPr>
              <a:cxnSpLocks/>
            </p:cNvCxnSpPr>
            <p:nvPr/>
          </p:nvCxnSpPr>
          <p:spPr>
            <a:xfrm>
              <a:off x="3600199" y="3277704"/>
              <a:ext cx="31224" cy="82733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598DFF9-D123-CEA3-036F-5559F5577C33}"/>
                </a:ext>
              </a:extLst>
            </p:cNvPr>
            <p:cNvCxnSpPr>
              <a:cxnSpLocks/>
            </p:cNvCxnSpPr>
            <p:nvPr/>
          </p:nvCxnSpPr>
          <p:spPr>
            <a:xfrm flipH="1" flipV="1">
              <a:off x="3909964" y="3510787"/>
              <a:ext cx="13681" cy="67678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6220B6C-2CEE-B81C-11FD-FBEFE6911F93}"/>
                </a:ext>
              </a:extLst>
            </p:cNvPr>
            <p:cNvCxnSpPr>
              <a:cxnSpLocks/>
            </p:cNvCxnSpPr>
            <p:nvPr/>
          </p:nvCxnSpPr>
          <p:spPr>
            <a:xfrm>
              <a:off x="3994877" y="3091664"/>
              <a:ext cx="23570" cy="109590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7BC410BB-AC25-238C-DB1F-B629F97E8581}"/>
              </a:ext>
            </a:extLst>
          </p:cNvPr>
          <p:cNvGrpSpPr/>
          <p:nvPr/>
        </p:nvGrpSpPr>
        <p:grpSpPr>
          <a:xfrm>
            <a:off x="347993" y="1888378"/>
            <a:ext cx="4030576" cy="4003141"/>
            <a:chOff x="347580" y="1577717"/>
            <a:chExt cx="3121325" cy="3042852"/>
          </a:xfrm>
        </p:grpSpPr>
        <p:grpSp>
          <p:nvGrpSpPr>
            <p:cNvPr id="28" name="Group 27">
              <a:extLst>
                <a:ext uri="{FF2B5EF4-FFF2-40B4-BE49-F238E27FC236}">
                  <a16:creationId xmlns:a16="http://schemas.microsoft.com/office/drawing/2014/main" id="{9C83E84A-F14D-BDEF-C6FF-3F1E2C9B671F}"/>
                </a:ext>
              </a:extLst>
            </p:cNvPr>
            <p:cNvGrpSpPr/>
            <p:nvPr/>
          </p:nvGrpSpPr>
          <p:grpSpPr>
            <a:xfrm>
              <a:off x="347580" y="1577717"/>
              <a:ext cx="3121325" cy="3042852"/>
              <a:chOff x="687624" y="1967537"/>
              <a:chExt cx="3121325" cy="3042852"/>
            </a:xfrm>
          </p:grpSpPr>
          <p:cxnSp>
            <p:nvCxnSpPr>
              <p:cNvPr id="29" name="Straight Arrow Connector 28">
                <a:extLst>
                  <a:ext uri="{FF2B5EF4-FFF2-40B4-BE49-F238E27FC236}">
                    <a16:creationId xmlns:a16="http://schemas.microsoft.com/office/drawing/2014/main" id="{E98E051B-67B2-D887-5265-F09A832721EF}"/>
                  </a:ext>
                </a:extLst>
              </p:cNvPr>
              <p:cNvCxnSpPr/>
              <p:nvPr/>
            </p:nvCxnSpPr>
            <p:spPr>
              <a:xfrm>
                <a:off x="1015299" y="4773799"/>
                <a:ext cx="279365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665C525-F74D-6AF0-6560-7FC1BAE638E2}"/>
                  </a:ext>
                </a:extLst>
              </p:cNvPr>
              <p:cNvCxnSpPr>
                <a:cxnSpLocks/>
              </p:cNvCxnSpPr>
              <p:nvPr/>
            </p:nvCxnSpPr>
            <p:spPr>
              <a:xfrm flipV="1">
                <a:off x="1015299" y="1967537"/>
                <a:ext cx="0" cy="280626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4F4D99-10BC-8177-B7C1-146C1D008D8C}"/>
                  </a:ext>
                </a:extLst>
              </p:cNvPr>
              <p:cNvSpPr txBox="1"/>
              <p:nvPr/>
            </p:nvSpPr>
            <p:spPr>
              <a:xfrm>
                <a:off x="1928658" y="4729654"/>
                <a:ext cx="1018185" cy="280735"/>
              </a:xfrm>
              <a:prstGeom prst="rect">
                <a:avLst/>
              </a:prstGeom>
              <a:noFill/>
            </p:spPr>
            <p:txBody>
              <a:bodyPr wrap="none" rtlCol="0">
                <a:spAutoFit/>
              </a:bodyPr>
              <a:lstStyle/>
              <a:p>
                <a:r>
                  <a:rPr lang="en-GB"/>
                  <a:t>Altitude (m)</a:t>
                </a:r>
              </a:p>
            </p:txBody>
          </p:sp>
          <p:sp>
            <p:nvSpPr>
              <p:cNvPr id="32" name="TextBox 31">
                <a:extLst>
                  <a:ext uri="{FF2B5EF4-FFF2-40B4-BE49-F238E27FC236}">
                    <a16:creationId xmlns:a16="http://schemas.microsoft.com/office/drawing/2014/main" id="{3589F93D-7A1C-FF83-6E20-29A9FD63ACB0}"/>
                  </a:ext>
                </a:extLst>
              </p:cNvPr>
              <p:cNvSpPr txBox="1"/>
              <p:nvPr/>
            </p:nvSpPr>
            <p:spPr>
              <a:xfrm rot="16200000">
                <a:off x="283807" y="3285991"/>
                <a:ext cx="1093649" cy="286015"/>
              </a:xfrm>
              <a:prstGeom prst="rect">
                <a:avLst/>
              </a:prstGeom>
              <a:noFill/>
            </p:spPr>
            <p:txBody>
              <a:bodyPr wrap="none" rtlCol="0">
                <a:spAutoFit/>
              </a:bodyPr>
              <a:lstStyle/>
              <a:p>
                <a:r>
                  <a:rPr lang="en-GB"/>
                  <a:t>Rainfall (mm)</a:t>
                </a:r>
              </a:p>
            </p:txBody>
          </p:sp>
        </p:grpSp>
        <p:sp>
          <p:nvSpPr>
            <p:cNvPr id="110" name="Oval 109">
              <a:extLst>
                <a:ext uri="{FF2B5EF4-FFF2-40B4-BE49-F238E27FC236}">
                  <a16:creationId xmlns:a16="http://schemas.microsoft.com/office/drawing/2014/main" id="{50603CDC-FCBB-8835-3687-8613706407B7}"/>
                </a:ext>
              </a:extLst>
            </p:cNvPr>
            <p:cNvSpPr/>
            <p:nvPr/>
          </p:nvSpPr>
          <p:spPr>
            <a:xfrm rot="20214965">
              <a:off x="1351845" y="337830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6AD16DA6-0D5B-ED7C-E243-0F0BBF17BD66}"/>
                </a:ext>
              </a:extLst>
            </p:cNvPr>
            <p:cNvSpPr/>
            <p:nvPr/>
          </p:nvSpPr>
          <p:spPr>
            <a:xfrm rot="20214965">
              <a:off x="1702825" y="3396633"/>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a16="http://schemas.microsoft.com/office/drawing/2014/main" id="{A7EFD417-16BC-87E8-CDBD-7CCD1A851996}"/>
                </a:ext>
              </a:extLst>
            </p:cNvPr>
            <p:cNvSpPr/>
            <p:nvPr/>
          </p:nvSpPr>
          <p:spPr>
            <a:xfrm rot="20214965">
              <a:off x="2017921" y="2485517"/>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a16="http://schemas.microsoft.com/office/drawing/2014/main" id="{00123237-B1EF-7376-5F50-BE95B12F4899}"/>
                </a:ext>
              </a:extLst>
            </p:cNvPr>
            <p:cNvSpPr/>
            <p:nvPr/>
          </p:nvSpPr>
          <p:spPr>
            <a:xfrm rot="20214965">
              <a:off x="919243" y="3940886"/>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a:extLst>
                <a:ext uri="{FF2B5EF4-FFF2-40B4-BE49-F238E27FC236}">
                  <a16:creationId xmlns:a16="http://schemas.microsoft.com/office/drawing/2014/main" id="{A2DE13E0-6F19-C0A0-E8BB-633AC6AEC8D8}"/>
                </a:ext>
              </a:extLst>
            </p:cNvPr>
            <p:cNvSpPr/>
            <p:nvPr/>
          </p:nvSpPr>
          <p:spPr>
            <a:xfrm rot="20214965">
              <a:off x="2499562" y="262776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a:extLst>
                <a:ext uri="{FF2B5EF4-FFF2-40B4-BE49-F238E27FC236}">
                  <a16:creationId xmlns:a16="http://schemas.microsoft.com/office/drawing/2014/main" id="{D0BDEFA0-E021-4EED-B67C-9533BAB78B3E}"/>
                </a:ext>
              </a:extLst>
            </p:cNvPr>
            <p:cNvSpPr/>
            <p:nvPr/>
          </p:nvSpPr>
          <p:spPr>
            <a:xfrm rot="20214965">
              <a:off x="2843814" y="262776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Oval 134">
              <a:extLst>
                <a:ext uri="{FF2B5EF4-FFF2-40B4-BE49-F238E27FC236}">
                  <a16:creationId xmlns:a16="http://schemas.microsoft.com/office/drawing/2014/main" id="{04E4C00C-2372-1B59-9096-8BEB2C8CF594}"/>
                </a:ext>
              </a:extLst>
            </p:cNvPr>
            <p:cNvSpPr/>
            <p:nvPr/>
          </p:nvSpPr>
          <p:spPr>
            <a:xfrm rot="20214965">
              <a:off x="1214514" y="371945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a:extLst>
                <a:ext uri="{FF2B5EF4-FFF2-40B4-BE49-F238E27FC236}">
                  <a16:creationId xmlns:a16="http://schemas.microsoft.com/office/drawing/2014/main" id="{4AAACDB1-2818-9419-EA13-10CA29AFF370}"/>
                </a:ext>
              </a:extLst>
            </p:cNvPr>
            <p:cNvSpPr/>
            <p:nvPr/>
          </p:nvSpPr>
          <p:spPr>
            <a:xfrm rot="20214965">
              <a:off x="1595867" y="309309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Oval 145">
              <a:extLst>
                <a:ext uri="{FF2B5EF4-FFF2-40B4-BE49-F238E27FC236}">
                  <a16:creationId xmlns:a16="http://schemas.microsoft.com/office/drawing/2014/main" id="{295D343D-6E5E-51C3-3FCC-7D18EA156F42}"/>
                </a:ext>
              </a:extLst>
            </p:cNvPr>
            <p:cNvSpPr/>
            <p:nvPr/>
          </p:nvSpPr>
          <p:spPr>
            <a:xfrm rot="20214965">
              <a:off x="1930761" y="2785824"/>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a:extLst>
                <a:ext uri="{FF2B5EF4-FFF2-40B4-BE49-F238E27FC236}">
                  <a16:creationId xmlns:a16="http://schemas.microsoft.com/office/drawing/2014/main" id="{363A80D7-C55D-122C-D0EB-64EDAC731E71}"/>
                </a:ext>
              </a:extLst>
            </p:cNvPr>
            <p:cNvSpPr/>
            <p:nvPr/>
          </p:nvSpPr>
          <p:spPr>
            <a:xfrm rot="20214965">
              <a:off x="3088181" y="2767048"/>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Oval 156">
              <a:extLst>
                <a:ext uri="{FF2B5EF4-FFF2-40B4-BE49-F238E27FC236}">
                  <a16:creationId xmlns:a16="http://schemas.microsoft.com/office/drawing/2014/main" id="{6D3CD6A2-BC9A-F914-A5A3-0F7EBE5B854F}"/>
                </a:ext>
              </a:extLst>
            </p:cNvPr>
            <p:cNvSpPr/>
            <p:nvPr/>
          </p:nvSpPr>
          <p:spPr>
            <a:xfrm rot="20214965">
              <a:off x="3150525" y="2462201"/>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TextBox 32">
            <a:extLst>
              <a:ext uri="{FF2B5EF4-FFF2-40B4-BE49-F238E27FC236}">
                <a16:creationId xmlns:a16="http://schemas.microsoft.com/office/drawing/2014/main" id="{1175B3DD-C894-2BF6-8A08-44D7EA7F040C}"/>
              </a:ext>
            </a:extLst>
          </p:cNvPr>
          <p:cNvSpPr txBox="1"/>
          <p:nvPr/>
        </p:nvSpPr>
        <p:spPr>
          <a:xfrm>
            <a:off x="4993498" y="1461739"/>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Let’s make guess number 1.</a:t>
            </a:r>
          </a:p>
        </p:txBody>
      </p:sp>
      <p:sp>
        <p:nvSpPr>
          <p:cNvPr id="17" name="Title 3">
            <a:extLst>
              <a:ext uri="{FF2B5EF4-FFF2-40B4-BE49-F238E27FC236}">
                <a16:creationId xmlns:a16="http://schemas.microsoft.com/office/drawing/2014/main" id="{179892DD-7DD2-E9D8-180E-67A72C334AD0}"/>
              </a:ext>
            </a:extLst>
          </p:cNvPr>
          <p:cNvSpPr txBox="1">
            <a:spLocks/>
          </p:cNvSpPr>
          <p:nvPr/>
        </p:nvSpPr>
        <p:spPr>
          <a:xfrm>
            <a:off x="124691" y="1361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a:t>Lets train our model!</a:t>
            </a:r>
          </a:p>
        </p:txBody>
      </p:sp>
      <p:cxnSp>
        <p:nvCxnSpPr>
          <p:cNvPr id="18" name="Straight Connector 17">
            <a:extLst>
              <a:ext uri="{FF2B5EF4-FFF2-40B4-BE49-F238E27FC236}">
                <a16:creationId xmlns:a16="http://schemas.microsoft.com/office/drawing/2014/main" id="{660CF93B-538F-10F4-23DD-73AC78BB740D}"/>
              </a:ext>
            </a:extLst>
          </p:cNvPr>
          <p:cNvCxnSpPr>
            <a:cxnSpLocks/>
          </p:cNvCxnSpPr>
          <p:nvPr/>
        </p:nvCxnSpPr>
        <p:spPr>
          <a:xfrm>
            <a:off x="1065899" y="3479254"/>
            <a:ext cx="3312670" cy="822587"/>
          </a:xfrm>
          <a:prstGeom prst="line">
            <a:avLst/>
          </a:prstGeom>
          <a:ln w="38100">
            <a:prstDash val="sysDash"/>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4A7F545C-A3E1-E55A-14CF-94A5C936DBB4}"/>
              </a:ext>
            </a:extLst>
          </p:cNvPr>
          <p:cNvSpPr txBox="1"/>
          <p:nvPr/>
        </p:nvSpPr>
        <p:spPr>
          <a:xfrm>
            <a:off x="4993497" y="1804156"/>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Let’s draw in the </a:t>
            </a:r>
            <a:r>
              <a:rPr lang="en-GB" b="1"/>
              <a:t>residuals.</a:t>
            </a:r>
          </a:p>
        </p:txBody>
      </p:sp>
      <p:sp>
        <p:nvSpPr>
          <p:cNvPr id="53" name="TextBox 52">
            <a:extLst>
              <a:ext uri="{FF2B5EF4-FFF2-40B4-BE49-F238E27FC236}">
                <a16:creationId xmlns:a16="http://schemas.microsoft.com/office/drawing/2014/main" id="{DA633A5B-232E-6F34-D278-59AECF52F699}"/>
              </a:ext>
            </a:extLst>
          </p:cNvPr>
          <p:cNvSpPr txBox="1"/>
          <p:nvPr/>
        </p:nvSpPr>
        <p:spPr>
          <a:xfrm>
            <a:off x="4993497" y="2126269"/>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Get the values.</a:t>
            </a:r>
          </a:p>
        </p:txBody>
      </p:sp>
      <p:grpSp>
        <p:nvGrpSpPr>
          <p:cNvPr id="65" name="Group 64">
            <a:extLst>
              <a:ext uri="{FF2B5EF4-FFF2-40B4-BE49-F238E27FC236}">
                <a16:creationId xmlns:a16="http://schemas.microsoft.com/office/drawing/2014/main" id="{DB7FD0CA-155A-5B26-7978-9C6A42E39B51}"/>
              </a:ext>
            </a:extLst>
          </p:cNvPr>
          <p:cNvGrpSpPr/>
          <p:nvPr/>
        </p:nvGrpSpPr>
        <p:grpSpPr>
          <a:xfrm>
            <a:off x="1080949" y="3112742"/>
            <a:ext cx="3355225" cy="1677421"/>
            <a:chOff x="1080949" y="3112742"/>
            <a:chExt cx="3355225" cy="1677421"/>
          </a:xfrm>
        </p:grpSpPr>
        <p:sp>
          <p:nvSpPr>
            <p:cNvPr id="54" name="TextBox 53">
              <a:extLst>
                <a:ext uri="{FF2B5EF4-FFF2-40B4-BE49-F238E27FC236}">
                  <a16:creationId xmlns:a16="http://schemas.microsoft.com/office/drawing/2014/main" id="{422FB511-B135-823C-8DFD-4FC8CE22BBB7}"/>
                </a:ext>
              </a:extLst>
            </p:cNvPr>
            <p:cNvSpPr txBox="1"/>
            <p:nvPr/>
          </p:nvSpPr>
          <p:spPr>
            <a:xfrm>
              <a:off x="1080949" y="4084111"/>
              <a:ext cx="479297" cy="369332"/>
            </a:xfrm>
            <a:prstGeom prst="rect">
              <a:avLst/>
            </a:prstGeom>
            <a:noFill/>
          </p:spPr>
          <p:txBody>
            <a:bodyPr wrap="square" rtlCol="0">
              <a:spAutoFit/>
            </a:bodyPr>
            <a:lstStyle/>
            <a:p>
              <a:r>
                <a:rPr lang="en-GB"/>
                <a:t>19</a:t>
              </a:r>
            </a:p>
          </p:txBody>
        </p:sp>
        <p:sp>
          <p:nvSpPr>
            <p:cNvPr id="55" name="TextBox 54">
              <a:extLst>
                <a:ext uri="{FF2B5EF4-FFF2-40B4-BE49-F238E27FC236}">
                  <a16:creationId xmlns:a16="http://schemas.microsoft.com/office/drawing/2014/main" id="{CE7A2F6E-424B-526A-9FC3-BDF885CD0D7C}"/>
                </a:ext>
              </a:extLst>
            </p:cNvPr>
            <p:cNvSpPr txBox="1"/>
            <p:nvPr/>
          </p:nvSpPr>
          <p:spPr>
            <a:xfrm>
              <a:off x="1458100" y="4420831"/>
              <a:ext cx="479297" cy="369332"/>
            </a:xfrm>
            <a:prstGeom prst="rect">
              <a:avLst/>
            </a:prstGeom>
            <a:noFill/>
          </p:spPr>
          <p:txBody>
            <a:bodyPr wrap="square" rtlCol="0">
              <a:spAutoFit/>
            </a:bodyPr>
            <a:lstStyle/>
            <a:p>
              <a:r>
                <a:rPr lang="en-GB"/>
                <a:t>13</a:t>
              </a:r>
            </a:p>
          </p:txBody>
        </p:sp>
        <p:sp>
          <p:nvSpPr>
            <p:cNvPr id="56" name="TextBox 55">
              <a:extLst>
                <a:ext uri="{FF2B5EF4-FFF2-40B4-BE49-F238E27FC236}">
                  <a16:creationId xmlns:a16="http://schemas.microsoft.com/office/drawing/2014/main" id="{DB384F86-0529-0C5D-FAF9-382A353B532F}"/>
                </a:ext>
              </a:extLst>
            </p:cNvPr>
            <p:cNvSpPr txBox="1"/>
            <p:nvPr/>
          </p:nvSpPr>
          <p:spPr>
            <a:xfrm rot="10800000" flipV="1">
              <a:off x="1661878" y="3956953"/>
              <a:ext cx="340524" cy="369332"/>
            </a:xfrm>
            <a:prstGeom prst="rect">
              <a:avLst/>
            </a:prstGeom>
            <a:noFill/>
          </p:spPr>
          <p:txBody>
            <a:bodyPr wrap="square" rtlCol="0">
              <a:spAutoFit/>
            </a:bodyPr>
            <a:lstStyle/>
            <a:p>
              <a:r>
                <a:rPr lang="en-GB"/>
                <a:t>8</a:t>
              </a:r>
            </a:p>
          </p:txBody>
        </p:sp>
        <p:sp>
          <p:nvSpPr>
            <p:cNvPr id="57" name="TextBox 56">
              <a:extLst>
                <a:ext uri="{FF2B5EF4-FFF2-40B4-BE49-F238E27FC236}">
                  <a16:creationId xmlns:a16="http://schemas.microsoft.com/office/drawing/2014/main" id="{5617335D-9DF6-D050-32B4-59CFDE451E08}"/>
                </a:ext>
              </a:extLst>
            </p:cNvPr>
            <p:cNvSpPr txBox="1"/>
            <p:nvPr/>
          </p:nvSpPr>
          <p:spPr>
            <a:xfrm>
              <a:off x="1732696" y="3665957"/>
              <a:ext cx="479297" cy="369332"/>
            </a:xfrm>
            <a:prstGeom prst="rect">
              <a:avLst/>
            </a:prstGeom>
            <a:noFill/>
          </p:spPr>
          <p:txBody>
            <a:bodyPr wrap="square" rtlCol="0">
              <a:spAutoFit/>
            </a:bodyPr>
            <a:lstStyle/>
            <a:p>
              <a:r>
                <a:rPr lang="en-GB"/>
                <a:t>2</a:t>
              </a:r>
            </a:p>
          </p:txBody>
        </p:sp>
        <p:sp>
          <p:nvSpPr>
            <p:cNvPr id="58" name="TextBox 57">
              <a:extLst>
                <a:ext uri="{FF2B5EF4-FFF2-40B4-BE49-F238E27FC236}">
                  <a16:creationId xmlns:a16="http://schemas.microsoft.com/office/drawing/2014/main" id="{0C34DD3A-2458-43E5-8209-2C91E3E2B587}"/>
                </a:ext>
              </a:extLst>
            </p:cNvPr>
            <p:cNvSpPr txBox="1"/>
            <p:nvPr/>
          </p:nvSpPr>
          <p:spPr>
            <a:xfrm>
              <a:off x="2068511" y="3897626"/>
              <a:ext cx="479297" cy="369332"/>
            </a:xfrm>
            <a:prstGeom prst="rect">
              <a:avLst/>
            </a:prstGeom>
            <a:noFill/>
          </p:spPr>
          <p:txBody>
            <a:bodyPr wrap="square" rtlCol="0">
              <a:spAutoFit/>
            </a:bodyPr>
            <a:lstStyle/>
            <a:p>
              <a:r>
                <a:rPr lang="en-GB"/>
                <a:t>7</a:t>
              </a:r>
            </a:p>
          </p:txBody>
        </p:sp>
        <p:sp>
          <p:nvSpPr>
            <p:cNvPr id="59" name="TextBox 58">
              <a:extLst>
                <a:ext uri="{FF2B5EF4-FFF2-40B4-BE49-F238E27FC236}">
                  <a16:creationId xmlns:a16="http://schemas.microsoft.com/office/drawing/2014/main" id="{1B329AB4-C400-9D45-46F2-C91436C04F62}"/>
                </a:ext>
              </a:extLst>
            </p:cNvPr>
            <p:cNvSpPr txBox="1"/>
            <p:nvPr/>
          </p:nvSpPr>
          <p:spPr>
            <a:xfrm>
              <a:off x="2159943" y="3474912"/>
              <a:ext cx="479297" cy="369332"/>
            </a:xfrm>
            <a:prstGeom prst="rect">
              <a:avLst/>
            </a:prstGeom>
            <a:noFill/>
          </p:spPr>
          <p:txBody>
            <a:bodyPr wrap="square" rtlCol="0">
              <a:spAutoFit/>
            </a:bodyPr>
            <a:lstStyle/>
            <a:p>
              <a:r>
                <a:rPr lang="en-GB"/>
                <a:t>4</a:t>
              </a:r>
            </a:p>
          </p:txBody>
        </p:sp>
        <p:sp>
          <p:nvSpPr>
            <p:cNvPr id="60" name="TextBox 59">
              <a:extLst>
                <a:ext uri="{FF2B5EF4-FFF2-40B4-BE49-F238E27FC236}">
                  <a16:creationId xmlns:a16="http://schemas.microsoft.com/office/drawing/2014/main" id="{9072AB01-1FBB-351C-EFD7-A6CF649E1906}"/>
                </a:ext>
              </a:extLst>
            </p:cNvPr>
            <p:cNvSpPr txBox="1"/>
            <p:nvPr/>
          </p:nvSpPr>
          <p:spPr>
            <a:xfrm>
              <a:off x="2531354" y="3244334"/>
              <a:ext cx="479297" cy="369332"/>
            </a:xfrm>
            <a:prstGeom prst="rect">
              <a:avLst/>
            </a:prstGeom>
            <a:noFill/>
          </p:spPr>
          <p:txBody>
            <a:bodyPr wrap="square" rtlCol="0">
              <a:spAutoFit/>
            </a:bodyPr>
            <a:lstStyle/>
            <a:p>
              <a:r>
                <a:rPr lang="en-GB"/>
                <a:t>8</a:t>
              </a:r>
            </a:p>
          </p:txBody>
        </p:sp>
        <p:sp>
          <p:nvSpPr>
            <p:cNvPr id="61" name="TextBox 60">
              <a:extLst>
                <a:ext uri="{FF2B5EF4-FFF2-40B4-BE49-F238E27FC236}">
                  <a16:creationId xmlns:a16="http://schemas.microsoft.com/office/drawing/2014/main" id="{B02FADBF-3867-1E76-12ED-DE45F5C44445}"/>
                </a:ext>
              </a:extLst>
            </p:cNvPr>
            <p:cNvSpPr txBox="1"/>
            <p:nvPr/>
          </p:nvSpPr>
          <p:spPr>
            <a:xfrm>
              <a:off x="2930520" y="3551174"/>
              <a:ext cx="479297" cy="369332"/>
            </a:xfrm>
            <a:prstGeom prst="rect">
              <a:avLst/>
            </a:prstGeom>
            <a:noFill/>
          </p:spPr>
          <p:txBody>
            <a:bodyPr wrap="square" rtlCol="0">
              <a:spAutoFit/>
            </a:bodyPr>
            <a:lstStyle/>
            <a:p>
              <a:r>
                <a:rPr lang="en-GB"/>
                <a:t>8</a:t>
              </a:r>
            </a:p>
          </p:txBody>
        </p:sp>
        <p:sp>
          <p:nvSpPr>
            <p:cNvPr id="62" name="TextBox 61">
              <a:extLst>
                <a:ext uri="{FF2B5EF4-FFF2-40B4-BE49-F238E27FC236}">
                  <a16:creationId xmlns:a16="http://schemas.microsoft.com/office/drawing/2014/main" id="{D96BA0EE-E9A8-BC49-41AF-554423CDD3E8}"/>
                </a:ext>
              </a:extLst>
            </p:cNvPr>
            <p:cNvSpPr txBox="1"/>
            <p:nvPr/>
          </p:nvSpPr>
          <p:spPr>
            <a:xfrm>
              <a:off x="3366727" y="3556363"/>
              <a:ext cx="479297" cy="369332"/>
            </a:xfrm>
            <a:prstGeom prst="rect">
              <a:avLst/>
            </a:prstGeom>
            <a:noFill/>
          </p:spPr>
          <p:txBody>
            <a:bodyPr wrap="square" rtlCol="0">
              <a:spAutoFit/>
            </a:bodyPr>
            <a:lstStyle/>
            <a:p>
              <a:r>
                <a:rPr lang="en-GB"/>
                <a:t>9</a:t>
              </a:r>
            </a:p>
          </p:txBody>
        </p:sp>
        <p:sp>
          <p:nvSpPr>
            <p:cNvPr id="63" name="TextBox 62">
              <a:extLst>
                <a:ext uri="{FF2B5EF4-FFF2-40B4-BE49-F238E27FC236}">
                  <a16:creationId xmlns:a16="http://schemas.microsoft.com/office/drawing/2014/main" id="{8D6BFBF2-515E-F13E-A803-CA863397CEFA}"/>
                </a:ext>
              </a:extLst>
            </p:cNvPr>
            <p:cNvSpPr txBox="1"/>
            <p:nvPr/>
          </p:nvSpPr>
          <p:spPr>
            <a:xfrm>
              <a:off x="3673238" y="3711013"/>
              <a:ext cx="479297" cy="369332"/>
            </a:xfrm>
            <a:prstGeom prst="rect">
              <a:avLst/>
            </a:prstGeom>
            <a:noFill/>
          </p:spPr>
          <p:txBody>
            <a:bodyPr wrap="square" rtlCol="0">
              <a:spAutoFit/>
            </a:bodyPr>
            <a:lstStyle/>
            <a:p>
              <a:r>
                <a:rPr lang="en-GB"/>
                <a:t>9</a:t>
              </a:r>
            </a:p>
          </p:txBody>
        </p:sp>
        <p:sp>
          <p:nvSpPr>
            <p:cNvPr id="64" name="TextBox 63">
              <a:extLst>
                <a:ext uri="{FF2B5EF4-FFF2-40B4-BE49-F238E27FC236}">
                  <a16:creationId xmlns:a16="http://schemas.microsoft.com/office/drawing/2014/main" id="{3E7BC6DD-6C06-8AC4-2576-1C6B86723D8B}"/>
                </a:ext>
              </a:extLst>
            </p:cNvPr>
            <p:cNvSpPr txBox="1"/>
            <p:nvPr/>
          </p:nvSpPr>
          <p:spPr>
            <a:xfrm>
              <a:off x="3956877" y="3112742"/>
              <a:ext cx="479297" cy="369332"/>
            </a:xfrm>
            <a:prstGeom prst="rect">
              <a:avLst/>
            </a:prstGeom>
            <a:noFill/>
          </p:spPr>
          <p:txBody>
            <a:bodyPr wrap="square" rtlCol="0">
              <a:spAutoFit/>
            </a:bodyPr>
            <a:lstStyle/>
            <a:p>
              <a:r>
                <a:rPr lang="en-GB"/>
                <a:t>16</a:t>
              </a:r>
            </a:p>
          </p:txBody>
        </p:sp>
      </p:grpSp>
      <p:sp>
        <p:nvSpPr>
          <p:cNvPr id="66" name="TextBox 65">
            <a:extLst>
              <a:ext uri="{FF2B5EF4-FFF2-40B4-BE49-F238E27FC236}">
                <a16:creationId xmlns:a16="http://schemas.microsoft.com/office/drawing/2014/main" id="{098BA988-3212-D934-A948-41183D68CC5F}"/>
              </a:ext>
            </a:extLst>
          </p:cNvPr>
          <p:cNvSpPr txBox="1"/>
          <p:nvPr/>
        </p:nvSpPr>
        <p:spPr>
          <a:xfrm>
            <a:off x="4993497" y="2468686"/>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Work out the loss function value using </a:t>
            </a:r>
            <a:r>
              <a:rPr lang="en-GB" b="1"/>
              <a:t>squared error </a:t>
            </a:r>
            <a:r>
              <a:rPr lang="en-GB"/>
              <a:t>loss.</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8FA5D1-0B39-71E7-DAFF-4B6B247F35C3}"/>
                  </a:ext>
                </a:extLst>
              </p:cNvPr>
              <p:cNvSpPr txBox="1"/>
              <p:nvPr/>
            </p:nvSpPr>
            <p:spPr>
              <a:xfrm>
                <a:off x="4993496" y="2817714"/>
                <a:ext cx="6557001" cy="30777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GB" sz="1400" i="1" smtClean="0">
                            <a:latin typeface="Cambria Math" panose="02040503050406030204" pitchFamily="18" charset="0"/>
                          </a:rPr>
                        </m:ctrlPr>
                      </m:sSupPr>
                      <m:e>
                        <m:r>
                          <a:rPr lang="en-GB" sz="1400" b="0" i="1" smtClean="0">
                            <a:latin typeface="Cambria Math" panose="02040503050406030204" pitchFamily="18" charset="0"/>
                          </a:rPr>
                          <m:t>19</m:t>
                        </m:r>
                      </m:e>
                      <m:sup>
                        <m:r>
                          <a:rPr lang="en-GB" sz="1400" b="0" i="1" smtClean="0">
                            <a:latin typeface="Cambria Math" panose="02040503050406030204" pitchFamily="18" charset="0"/>
                          </a:rPr>
                          <m:t>2</m:t>
                        </m:r>
                      </m:sup>
                    </m:sSup>
                    <m:r>
                      <a:rPr lang="en-GB" sz="1400" b="0" i="1" smtClean="0">
                        <a:latin typeface="Cambria Math" panose="02040503050406030204" pitchFamily="18" charset="0"/>
                      </a:rPr>
                      <m:t>+</m:t>
                    </m:r>
                    <m:sSup>
                      <m:sSupPr>
                        <m:ctrlPr>
                          <a:rPr lang="en-GB" sz="1400" i="1">
                            <a:latin typeface="Cambria Math" panose="02040503050406030204" pitchFamily="18" charset="0"/>
                          </a:rPr>
                        </m:ctrlPr>
                      </m:sSupPr>
                      <m:e>
                        <m:r>
                          <a:rPr lang="en-GB" sz="1400" b="0" i="1" smtClean="0">
                            <a:latin typeface="Cambria Math" panose="02040503050406030204" pitchFamily="18" charset="0"/>
                          </a:rPr>
                          <m:t>13</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8</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2</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7</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4</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8</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8</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9</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9</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16</m:t>
                        </m:r>
                      </m:e>
                      <m:sup>
                        <m:r>
                          <a:rPr lang="en-GB" sz="1400" i="1">
                            <a:latin typeface="Cambria Math" panose="02040503050406030204" pitchFamily="18" charset="0"/>
                          </a:rPr>
                          <m:t>2</m:t>
                        </m:r>
                      </m:sup>
                    </m:sSup>
                    <m:r>
                      <a:rPr lang="en-GB" sz="1400" b="0" i="1" smtClean="0">
                        <a:latin typeface="Cambria Math" panose="02040503050406030204" pitchFamily="18" charset="0"/>
                      </a:rPr>
                      <m:t>=1209</m:t>
                    </m:r>
                  </m:oMath>
                </a14:m>
                <a:endParaRPr lang="en-GB"/>
              </a:p>
            </p:txBody>
          </p:sp>
        </mc:Choice>
        <mc:Fallback xmlns="">
          <p:sp>
            <p:nvSpPr>
              <p:cNvPr id="67" name="TextBox 66">
                <a:extLst>
                  <a:ext uri="{FF2B5EF4-FFF2-40B4-BE49-F238E27FC236}">
                    <a16:creationId xmlns:a16="http://schemas.microsoft.com/office/drawing/2014/main" id="{938FA5D1-0B39-71E7-DAFF-4B6B247F35C3}"/>
                  </a:ext>
                </a:extLst>
              </p:cNvPr>
              <p:cNvSpPr txBox="1">
                <a:spLocks noRot="1" noChangeAspect="1" noMove="1" noResize="1" noEditPoints="1" noAdjustHandles="1" noChangeArrowheads="1" noChangeShapeType="1" noTextEdit="1"/>
              </p:cNvSpPr>
              <p:nvPr/>
            </p:nvSpPr>
            <p:spPr>
              <a:xfrm>
                <a:off x="4993496" y="2817714"/>
                <a:ext cx="6557001" cy="307777"/>
              </a:xfrm>
              <a:prstGeom prst="rect">
                <a:avLst/>
              </a:prstGeom>
              <a:blipFill>
                <a:blip r:embed="rId2"/>
                <a:stretch>
                  <a:fillRect l="-93" b="-13725"/>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5F720EF2-3767-E522-4535-7D8825E7CD7E}"/>
              </a:ext>
            </a:extLst>
          </p:cNvPr>
          <p:cNvGrpSpPr/>
          <p:nvPr/>
        </p:nvGrpSpPr>
        <p:grpSpPr>
          <a:xfrm>
            <a:off x="8103705" y="323166"/>
            <a:ext cx="3547595" cy="1684644"/>
            <a:chOff x="8103705" y="323166"/>
            <a:chExt cx="3547595" cy="1684644"/>
          </a:xfrm>
        </p:grpSpPr>
        <p:sp>
          <p:nvSpPr>
            <p:cNvPr id="2" name="Rectangle: Rounded Corners 1">
              <a:extLst>
                <a:ext uri="{FF2B5EF4-FFF2-40B4-BE49-F238E27FC236}">
                  <a16:creationId xmlns:a16="http://schemas.microsoft.com/office/drawing/2014/main" id="{DEC8F3F3-1629-58C4-4A02-C11DFA18AC0E}"/>
                </a:ext>
              </a:extLst>
            </p:cNvPr>
            <p:cNvSpPr/>
            <p:nvPr/>
          </p:nvSpPr>
          <p:spPr>
            <a:xfrm>
              <a:off x="8271996" y="323166"/>
              <a:ext cx="3379304" cy="874460"/>
            </a:xfrm>
            <a:prstGeom prst="roundRect">
              <a:avLst/>
            </a:prstGeom>
            <a:solidFill>
              <a:schemeClr val="bg1"/>
            </a:solid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rPr>
                <a:t>Difference between the predicted value and actual value. </a:t>
              </a:r>
            </a:p>
          </p:txBody>
        </p:sp>
        <p:cxnSp>
          <p:nvCxnSpPr>
            <p:cNvPr id="6" name="Connector: Curved 5">
              <a:extLst>
                <a:ext uri="{FF2B5EF4-FFF2-40B4-BE49-F238E27FC236}">
                  <a16:creationId xmlns:a16="http://schemas.microsoft.com/office/drawing/2014/main" id="{0E0AEDF1-32AF-2AA8-1592-C951F9E70250}"/>
                </a:ext>
              </a:extLst>
            </p:cNvPr>
            <p:cNvCxnSpPr>
              <a:cxnSpLocks/>
              <a:stCxn id="2" idx="2"/>
            </p:cNvCxnSpPr>
            <p:nvPr/>
          </p:nvCxnSpPr>
          <p:spPr>
            <a:xfrm rot="5400000">
              <a:off x="8627584" y="673746"/>
              <a:ext cx="810185" cy="185794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350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par>
                                <p:cTn id="19" presetID="10"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3" grpId="0"/>
      <p:bldP spid="66" grpId="0"/>
      <p:bldP spid="6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A1A501C-5133-7594-2419-C3117D1DAA88}"/>
              </a:ext>
            </a:extLst>
          </p:cNvPr>
          <p:cNvGrpSpPr/>
          <p:nvPr/>
        </p:nvGrpSpPr>
        <p:grpSpPr>
          <a:xfrm>
            <a:off x="1105729" y="3103385"/>
            <a:ext cx="2900824" cy="1963411"/>
            <a:chOff x="1099757" y="3091664"/>
            <a:chExt cx="2900824" cy="1963411"/>
          </a:xfrm>
        </p:grpSpPr>
        <p:cxnSp>
          <p:nvCxnSpPr>
            <p:cNvPr id="6" name="Straight Connector 5">
              <a:extLst>
                <a:ext uri="{FF2B5EF4-FFF2-40B4-BE49-F238E27FC236}">
                  <a16:creationId xmlns:a16="http://schemas.microsoft.com/office/drawing/2014/main" id="{5A9FE832-9937-A8C2-703B-289020A54861}"/>
                </a:ext>
              </a:extLst>
            </p:cNvPr>
            <p:cNvCxnSpPr>
              <a:cxnSpLocks/>
            </p:cNvCxnSpPr>
            <p:nvPr/>
          </p:nvCxnSpPr>
          <p:spPr>
            <a:xfrm>
              <a:off x="2535194" y="3112214"/>
              <a:ext cx="0" cy="74859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E6C17D4-F1D3-7334-56BF-CB2EF22EDEAB}"/>
                </a:ext>
              </a:extLst>
            </p:cNvPr>
            <p:cNvCxnSpPr>
              <a:cxnSpLocks/>
            </p:cNvCxnSpPr>
            <p:nvPr/>
          </p:nvCxnSpPr>
          <p:spPr>
            <a:xfrm>
              <a:off x="1498744" y="4504303"/>
              <a:ext cx="10372" cy="2038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4C7F94C-3EE3-BCCA-2C09-F87290D0A6CA}"/>
                </a:ext>
              </a:extLst>
            </p:cNvPr>
            <p:cNvCxnSpPr>
              <a:cxnSpLocks/>
            </p:cNvCxnSpPr>
            <p:nvPr/>
          </p:nvCxnSpPr>
          <p:spPr>
            <a:xfrm>
              <a:off x="2425653" y="3522662"/>
              <a:ext cx="0" cy="41722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036F4B-BD42-9549-C369-1286C1A033DD}"/>
                </a:ext>
              </a:extLst>
            </p:cNvPr>
            <p:cNvCxnSpPr>
              <a:cxnSpLocks/>
            </p:cNvCxnSpPr>
            <p:nvPr/>
          </p:nvCxnSpPr>
          <p:spPr>
            <a:xfrm flipH="1">
              <a:off x="2116947" y="4139136"/>
              <a:ext cx="11988" cy="20022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A390C4A-B78B-1F16-765F-D69F1A806F63}"/>
                </a:ext>
              </a:extLst>
            </p:cNvPr>
            <p:cNvCxnSpPr>
              <a:cxnSpLocks/>
            </p:cNvCxnSpPr>
            <p:nvPr/>
          </p:nvCxnSpPr>
          <p:spPr>
            <a:xfrm>
              <a:off x="1990195" y="3924213"/>
              <a:ext cx="0" cy="21492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18C047-9B49-7A11-82A6-64F25324F5AC}"/>
                </a:ext>
              </a:extLst>
            </p:cNvPr>
            <p:cNvCxnSpPr>
              <a:cxnSpLocks/>
            </p:cNvCxnSpPr>
            <p:nvPr/>
          </p:nvCxnSpPr>
          <p:spPr>
            <a:xfrm>
              <a:off x="1675088" y="4262529"/>
              <a:ext cx="1167" cy="8324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7702158-B29B-2692-9BDF-7CE4C7D89DB1}"/>
                </a:ext>
              </a:extLst>
            </p:cNvPr>
            <p:cNvCxnSpPr>
              <a:cxnSpLocks/>
            </p:cNvCxnSpPr>
            <p:nvPr/>
          </p:nvCxnSpPr>
          <p:spPr>
            <a:xfrm>
              <a:off x="1099757" y="4606220"/>
              <a:ext cx="28503" cy="4488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4D93D81-B1F0-5E77-9D2A-96C4F3EC6DB2}"/>
                </a:ext>
              </a:extLst>
            </p:cNvPr>
            <p:cNvCxnSpPr>
              <a:cxnSpLocks/>
            </p:cNvCxnSpPr>
            <p:nvPr/>
          </p:nvCxnSpPr>
          <p:spPr>
            <a:xfrm>
              <a:off x="3147803" y="3318501"/>
              <a:ext cx="3364" cy="2791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4DD9647-B4C4-C541-2761-06D49C3E92C1}"/>
                </a:ext>
              </a:extLst>
            </p:cNvPr>
            <p:cNvCxnSpPr>
              <a:cxnSpLocks/>
            </p:cNvCxnSpPr>
            <p:nvPr/>
          </p:nvCxnSpPr>
          <p:spPr>
            <a:xfrm>
              <a:off x="3600199" y="3277704"/>
              <a:ext cx="16369" cy="12908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9B5027-5FC2-77B4-63ED-CD2947997B5E}"/>
                </a:ext>
              </a:extLst>
            </p:cNvPr>
            <p:cNvCxnSpPr>
              <a:cxnSpLocks/>
            </p:cNvCxnSpPr>
            <p:nvPr/>
          </p:nvCxnSpPr>
          <p:spPr>
            <a:xfrm>
              <a:off x="3911205" y="3277704"/>
              <a:ext cx="17811" cy="23308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42991AF-E749-1A32-3F31-6601127C9F4B}"/>
                </a:ext>
              </a:extLst>
            </p:cNvPr>
            <p:cNvCxnSpPr>
              <a:cxnSpLocks/>
            </p:cNvCxnSpPr>
            <p:nvPr/>
          </p:nvCxnSpPr>
          <p:spPr>
            <a:xfrm>
              <a:off x="3994877" y="3091664"/>
              <a:ext cx="5704" cy="15696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7BC410BB-AC25-238C-DB1F-B629F97E8581}"/>
              </a:ext>
            </a:extLst>
          </p:cNvPr>
          <p:cNvGrpSpPr/>
          <p:nvPr/>
        </p:nvGrpSpPr>
        <p:grpSpPr>
          <a:xfrm>
            <a:off x="347993" y="1888378"/>
            <a:ext cx="4030576" cy="4003141"/>
            <a:chOff x="347580" y="1577717"/>
            <a:chExt cx="3121325" cy="3042852"/>
          </a:xfrm>
        </p:grpSpPr>
        <p:grpSp>
          <p:nvGrpSpPr>
            <p:cNvPr id="28" name="Group 27">
              <a:extLst>
                <a:ext uri="{FF2B5EF4-FFF2-40B4-BE49-F238E27FC236}">
                  <a16:creationId xmlns:a16="http://schemas.microsoft.com/office/drawing/2014/main" id="{9C83E84A-F14D-BDEF-C6FF-3F1E2C9B671F}"/>
                </a:ext>
              </a:extLst>
            </p:cNvPr>
            <p:cNvGrpSpPr/>
            <p:nvPr/>
          </p:nvGrpSpPr>
          <p:grpSpPr>
            <a:xfrm>
              <a:off x="347580" y="1577717"/>
              <a:ext cx="3121325" cy="3042852"/>
              <a:chOff x="687624" y="1967537"/>
              <a:chExt cx="3121325" cy="3042852"/>
            </a:xfrm>
          </p:grpSpPr>
          <p:cxnSp>
            <p:nvCxnSpPr>
              <p:cNvPr id="29" name="Straight Arrow Connector 28">
                <a:extLst>
                  <a:ext uri="{FF2B5EF4-FFF2-40B4-BE49-F238E27FC236}">
                    <a16:creationId xmlns:a16="http://schemas.microsoft.com/office/drawing/2014/main" id="{E98E051B-67B2-D887-5265-F09A832721EF}"/>
                  </a:ext>
                </a:extLst>
              </p:cNvPr>
              <p:cNvCxnSpPr/>
              <p:nvPr/>
            </p:nvCxnSpPr>
            <p:spPr>
              <a:xfrm>
                <a:off x="1015299" y="4773799"/>
                <a:ext cx="279365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665C525-F74D-6AF0-6560-7FC1BAE638E2}"/>
                  </a:ext>
                </a:extLst>
              </p:cNvPr>
              <p:cNvCxnSpPr>
                <a:cxnSpLocks/>
              </p:cNvCxnSpPr>
              <p:nvPr/>
            </p:nvCxnSpPr>
            <p:spPr>
              <a:xfrm flipV="1">
                <a:off x="1015299" y="1967537"/>
                <a:ext cx="0" cy="280626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4F4D99-10BC-8177-B7C1-146C1D008D8C}"/>
                  </a:ext>
                </a:extLst>
              </p:cNvPr>
              <p:cNvSpPr txBox="1"/>
              <p:nvPr/>
            </p:nvSpPr>
            <p:spPr>
              <a:xfrm>
                <a:off x="1928658" y="4729654"/>
                <a:ext cx="1018185" cy="280735"/>
              </a:xfrm>
              <a:prstGeom prst="rect">
                <a:avLst/>
              </a:prstGeom>
              <a:noFill/>
            </p:spPr>
            <p:txBody>
              <a:bodyPr wrap="none" rtlCol="0">
                <a:spAutoFit/>
              </a:bodyPr>
              <a:lstStyle/>
              <a:p>
                <a:r>
                  <a:rPr lang="en-GB"/>
                  <a:t>Altitude (m)</a:t>
                </a:r>
              </a:p>
            </p:txBody>
          </p:sp>
          <p:sp>
            <p:nvSpPr>
              <p:cNvPr id="32" name="TextBox 31">
                <a:extLst>
                  <a:ext uri="{FF2B5EF4-FFF2-40B4-BE49-F238E27FC236}">
                    <a16:creationId xmlns:a16="http://schemas.microsoft.com/office/drawing/2014/main" id="{3589F93D-7A1C-FF83-6E20-29A9FD63ACB0}"/>
                  </a:ext>
                </a:extLst>
              </p:cNvPr>
              <p:cNvSpPr txBox="1"/>
              <p:nvPr/>
            </p:nvSpPr>
            <p:spPr>
              <a:xfrm rot="16200000">
                <a:off x="283807" y="3285991"/>
                <a:ext cx="1093649" cy="286015"/>
              </a:xfrm>
              <a:prstGeom prst="rect">
                <a:avLst/>
              </a:prstGeom>
              <a:noFill/>
            </p:spPr>
            <p:txBody>
              <a:bodyPr wrap="none" rtlCol="0">
                <a:spAutoFit/>
              </a:bodyPr>
              <a:lstStyle/>
              <a:p>
                <a:r>
                  <a:rPr lang="en-GB"/>
                  <a:t>Rainfall (mm)</a:t>
                </a:r>
              </a:p>
            </p:txBody>
          </p:sp>
        </p:grpSp>
        <p:sp>
          <p:nvSpPr>
            <p:cNvPr id="110" name="Oval 109">
              <a:extLst>
                <a:ext uri="{FF2B5EF4-FFF2-40B4-BE49-F238E27FC236}">
                  <a16:creationId xmlns:a16="http://schemas.microsoft.com/office/drawing/2014/main" id="{50603CDC-FCBB-8835-3687-8613706407B7}"/>
                </a:ext>
              </a:extLst>
            </p:cNvPr>
            <p:cNvSpPr/>
            <p:nvPr/>
          </p:nvSpPr>
          <p:spPr>
            <a:xfrm rot="20214965">
              <a:off x="1351845" y="337830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6AD16DA6-0D5B-ED7C-E243-0F0BBF17BD66}"/>
                </a:ext>
              </a:extLst>
            </p:cNvPr>
            <p:cNvSpPr/>
            <p:nvPr/>
          </p:nvSpPr>
          <p:spPr>
            <a:xfrm rot="20214965">
              <a:off x="1702825" y="3396633"/>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a16="http://schemas.microsoft.com/office/drawing/2014/main" id="{A7EFD417-16BC-87E8-CDBD-7CCD1A851996}"/>
                </a:ext>
              </a:extLst>
            </p:cNvPr>
            <p:cNvSpPr/>
            <p:nvPr/>
          </p:nvSpPr>
          <p:spPr>
            <a:xfrm rot="20214965">
              <a:off x="2017921" y="2485517"/>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a16="http://schemas.microsoft.com/office/drawing/2014/main" id="{00123237-B1EF-7376-5F50-BE95B12F4899}"/>
                </a:ext>
              </a:extLst>
            </p:cNvPr>
            <p:cNvSpPr/>
            <p:nvPr/>
          </p:nvSpPr>
          <p:spPr>
            <a:xfrm rot="20214965">
              <a:off x="919243" y="3940886"/>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a:extLst>
                <a:ext uri="{FF2B5EF4-FFF2-40B4-BE49-F238E27FC236}">
                  <a16:creationId xmlns:a16="http://schemas.microsoft.com/office/drawing/2014/main" id="{A2DE13E0-6F19-C0A0-E8BB-633AC6AEC8D8}"/>
                </a:ext>
              </a:extLst>
            </p:cNvPr>
            <p:cNvSpPr/>
            <p:nvPr/>
          </p:nvSpPr>
          <p:spPr>
            <a:xfrm rot="20214965">
              <a:off x="2499562" y="262776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a:extLst>
                <a:ext uri="{FF2B5EF4-FFF2-40B4-BE49-F238E27FC236}">
                  <a16:creationId xmlns:a16="http://schemas.microsoft.com/office/drawing/2014/main" id="{D0BDEFA0-E021-4EED-B67C-9533BAB78B3E}"/>
                </a:ext>
              </a:extLst>
            </p:cNvPr>
            <p:cNvSpPr/>
            <p:nvPr/>
          </p:nvSpPr>
          <p:spPr>
            <a:xfrm rot="20214965">
              <a:off x="2843814" y="262776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Oval 134">
              <a:extLst>
                <a:ext uri="{FF2B5EF4-FFF2-40B4-BE49-F238E27FC236}">
                  <a16:creationId xmlns:a16="http://schemas.microsoft.com/office/drawing/2014/main" id="{04E4C00C-2372-1B59-9096-8BEB2C8CF594}"/>
                </a:ext>
              </a:extLst>
            </p:cNvPr>
            <p:cNvSpPr/>
            <p:nvPr/>
          </p:nvSpPr>
          <p:spPr>
            <a:xfrm rot="20214965">
              <a:off x="1214514" y="371945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a:extLst>
                <a:ext uri="{FF2B5EF4-FFF2-40B4-BE49-F238E27FC236}">
                  <a16:creationId xmlns:a16="http://schemas.microsoft.com/office/drawing/2014/main" id="{4AAACDB1-2818-9419-EA13-10CA29AFF370}"/>
                </a:ext>
              </a:extLst>
            </p:cNvPr>
            <p:cNvSpPr/>
            <p:nvPr/>
          </p:nvSpPr>
          <p:spPr>
            <a:xfrm rot="20214965">
              <a:off x="1595867" y="309309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Oval 145">
              <a:extLst>
                <a:ext uri="{FF2B5EF4-FFF2-40B4-BE49-F238E27FC236}">
                  <a16:creationId xmlns:a16="http://schemas.microsoft.com/office/drawing/2014/main" id="{295D343D-6E5E-51C3-3FCC-7D18EA156F42}"/>
                </a:ext>
              </a:extLst>
            </p:cNvPr>
            <p:cNvSpPr/>
            <p:nvPr/>
          </p:nvSpPr>
          <p:spPr>
            <a:xfrm rot="20214965">
              <a:off x="1930761" y="2785824"/>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a:extLst>
                <a:ext uri="{FF2B5EF4-FFF2-40B4-BE49-F238E27FC236}">
                  <a16:creationId xmlns:a16="http://schemas.microsoft.com/office/drawing/2014/main" id="{363A80D7-C55D-122C-D0EB-64EDAC731E71}"/>
                </a:ext>
              </a:extLst>
            </p:cNvPr>
            <p:cNvSpPr/>
            <p:nvPr/>
          </p:nvSpPr>
          <p:spPr>
            <a:xfrm rot="20214965">
              <a:off x="3088181" y="2767048"/>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Oval 156">
              <a:extLst>
                <a:ext uri="{FF2B5EF4-FFF2-40B4-BE49-F238E27FC236}">
                  <a16:creationId xmlns:a16="http://schemas.microsoft.com/office/drawing/2014/main" id="{6D3CD6A2-BC9A-F914-A5A3-0F7EBE5B854F}"/>
                </a:ext>
              </a:extLst>
            </p:cNvPr>
            <p:cNvSpPr/>
            <p:nvPr/>
          </p:nvSpPr>
          <p:spPr>
            <a:xfrm rot="20214965">
              <a:off x="3150525" y="2462201"/>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TextBox 32">
            <a:extLst>
              <a:ext uri="{FF2B5EF4-FFF2-40B4-BE49-F238E27FC236}">
                <a16:creationId xmlns:a16="http://schemas.microsoft.com/office/drawing/2014/main" id="{1175B3DD-C894-2BF6-8A08-44D7EA7F040C}"/>
              </a:ext>
            </a:extLst>
          </p:cNvPr>
          <p:cNvSpPr txBox="1"/>
          <p:nvPr/>
        </p:nvSpPr>
        <p:spPr>
          <a:xfrm>
            <a:off x="4993498" y="1461739"/>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Let’s make guess number 1.</a:t>
            </a:r>
          </a:p>
        </p:txBody>
      </p:sp>
      <p:sp>
        <p:nvSpPr>
          <p:cNvPr id="17" name="Title 3">
            <a:extLst>
              <a:ext uri="{FF2B5EF4-FFF2-40B4-BE49-F238E27FC236}">
                <a16:creationId xmlns:a16="http://schemas.microsoft.com/office/drawing/2014/main" id="{179892DD-7DD2-E9D8-180E-67A72C334AD0}"/>
              </a:ext>
            </a:extLst>
          </p:cNvPr>
          <p:cNvSpPr txBox="1">
            <a:spLocks/>
          </p:cNvSpPr>
          <p:nvPr/>
        </p:nvSpPr>
        <p:spPr>
          <a:xfrm>
            <a:off x="124691" y="1361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a:t>Lets train our model!</a:t>
            </a:r>
          </a:p>
        </p:txBody>
      </p:sp>
      <p:cxnSp>
        <p:nvCxnSpPr>
          <p:cNvPr id="18" name="Straight Connector 17">
            <a:extLst>
              <a:ext uri="{FF2B5EF4-FFF2-40B4-BE49-F238E27FC236}">
                <a16:creationId xmlns:a16="http://schemas.microsoft.com/office/drawing/2014/main" id="{660CF93B-538F-10F4-23DD-73AC78BB740D}"/>
              </a:ext>
            </a:extLst>
          </p:cNvPr>
          <p:cNvCxnSpPr>
            <a:cxnSpLocks/>
          </p:cNvCxnSpPr>
          <p:nvPr/>
        </p:nvCxnSpPr>
        <p:spPr>
          <a:xfrm flipV="1">
            <a:off x="976745" y="3152283"/>
            <a:ext cx="3193473" cy="1544274"/>
          </a:xfrm>
          <a:prstGeom prst="line">
            <a:avLst/>
          </a:prstGeom>
          <a:ln w="38100">
            <a:prstDash val="sysDash"/>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4A7F545C-A3E1-E55A-14CF-94A5C936DBB4}"/>
              </a:ext>
            </a:extLst>
          </p:cNvPr>
          <p:cNvSpPr txBox="1"/>
          <p:nvPr/>
        </p:nvSpPr>
        <p:spPr>
          <a:xfrm>
            <a:off x="4993497" y="1804156"/>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Let’s draw in the </a:t>
            </a:r>
            <a:r>
              <a:rPr lang="en-GB" b="1"/>
              <a:t>residuals.</a:t>
            </a:r>
          </a:p>
        </p:txBody>
      </p:sp>
      <p:sp>
        <p:nvSpPr>
          <p:cNvPr id="53" name="TextBox 52">
            <a:extLst>
              <a:ext uri="{FF2B5EF4-FFF2-40B4-BE49-F238E27FC236}">
                <a16:creationId xmlns:a16="http://schemas.microsoft.com/office/drawing/2014/main" id="{DA633A5B-232E-6F34-D278-59AECF52F699}"/>
              </a:ext>
            </a:extLst>
          </p:cNvPr>
          <p:cNvSpPr txBox="1"/>
          <p:nvPr/>
        </p:nvSpPr>
        <p:spPr>
          <a:xfrm>
            <a:off x="4993497" y="2126269"/>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Get the values.</a:t>
            </a:r>
          </a:p>
        </p:txBody>
      </p:sp>
      <p:sp>
        <p:nvSpPr>
          <p:cNvPr id="66" name="TextBox 65">
            <a:extLst>
              <a:ext uri="{FF2B5EF4-FFF2-40B4-BE49-F238E27FC236}">
                <a16:creationId xmlns:a16="http://schemas.microsoft.com/office/drawing/2014/main" id="{098BA988-3212-D934-A948-41183D68CC5F}"/>
              </a:ext>
            </a:extLst>
          </p:cNvPr>
          <p:cNvSpPr txBox="1"/>
          <p:nvPr/>
        </p:nvSpPr>
        <p:spPr>
          <a:xfrm>
            <a:off x="4993497" y="2468686"/>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Work out the loss function value using </a:t>
            </a:r>
            <a:r>
              <a:rPr lang="en-GB" b="1"/>
              <a:t>squared error </a:t>
            </a:r>
            <a:r>
              <a:rPr lang="en-GB"/>
              <a:t>loss.</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8FA5D1-0B39-71E7-DAFF-4B6B247F35C3}"/>
                  </a:ext>
                </a:extLst>
              </p:cNvPr>
              <p:cNvSpPr txBox="1"/>
              <p:nvPr/>
            </p:nvSpPr>
            <p:spPr>
              <a:xfrm>
                <a:off x="4993496" y="2817714"/>
                <a:ext cx="6557001" cy="30777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GB" sz="1400" i="1" smtClean="0">
                            <a:latin typeface="Cambria Math" panose="02040503050406030204" pitchFamily="18" charset="0"/>
                          </a:rPr>
                        </m:ctrlPr>
                      </m:sSupPr>
                      <m:e>
                        <m:r>
                          <a:rPr lang="en-GB" sz="1400" b="0" i="1" smtClean="0">
                            <a:latin typeface="Cambria Math" panose="02040503050406030204" pitchFamily="18" charset="0"/>
                          </a:rPr>
                          <m:t>19</m:t>
                        </m:r>
                      </m:e>
                      <m:sup>
                        <m:r>
                          <a:rPr lang="en-GB" sz="1400" b="0" i="1" smtClean="0">
                            <a:latin typeface="Cambria Math" panose="02040503050406030204" pitchFamily="18" charset="0"/>
                          </a:rPr>
                          <m:t>2</m:t>
                        </m:r>
                      </m:sup>
                    </m:sSup>
                    <m:r>
                      <a:rPr lang="en-GB" sz="1400" b="0" i="1" smtClean="0">
                        <a:latin typeface="Cambria Math" panose="02040503050406030204" pitchFamily="18" charset="0"/>
                      </a:rPr>
                      <m:t>+</m:t>
                    </m:r>
                    <m:sSup>
                      <m:sSupPr>
                        <m:ctrlPr>
                          <a:rPr lang="en-GB" sz="1400" i="1">
                            <a:latin typeface="Cambria Math" panose="02040503050406030204" pitchFamily="18" charset="0"/>
                          </a:rPr>
                        </m:ctrlPr>
                      </m:sSupPr>
                      <m:e>
                        <m:r>
                          <a:rPr lang="en-GB" sz="1400" b="0" i="1" smtClean="0">
                            <a:latin typeface="Cambria Math" panose="02040503050406030204" pitchFamily="18" charset="0"/>
                          </a:rPr>
                          <m:t>13</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8</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2</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7</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4</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8</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8</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9</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9</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16</m:t>
                        </m:r>
                      </m:e>
                      <m:sup>
                        <m:r>
                          <a:rPr lang="en-GB" sz="1400" i="1">
                            <a:latin typeface="Cambria Math" panose="02040503050406030204" pitchFamily="18" charset="0"/>
                          </a:rPr>
                          <m:t>2</m:t>
                        </m:r>
                      </m:sup>
                    </m:sSup>
                    <m:r>
                      <a:rPr lang="en-GB" sz="1400" b="0" i="1" smtClean="0">
                        <a:latin typeface="Cambria Math" panose="02040503050406030204" pitchFamily="18" charset="0"/>
                      </a:rPr>
                      <m:t>=1209</m:t>
                    </m:r>
                  </m:oMath>
                </a14:m>
                <a:endParaRPr lang="en-GB"/>
              </a:p>
            </p:txBody>
          </p:sp>
        </mc:Choice>
        <mc:Fallback xmlns="">
          <p:sp>
            <p:nvSpPr>
              <p:cNvPr id="67" name="TextBox 66">
                <a:extLst>
                  <a:ext uri="{FF2B5EF4-FFF2-40B4-BE49-F238E27FC236}">
                    <a16:creationId xmlns:a16="http://schemas.microsoft.com/office/drawing/2014/main" id="{938FA5D1-0B39-71E7-DAFF-4B6B247F35C3}"/>
                  </a:ext>
                </a:extLst>
              </p:cNvPr>
              <p:cNvSpPr txBox="1">
                <a:spLocks noRot="1" noChangeAspect="1" noMove="1" noResize="1" noEditPoints="1" noAdjustHandles="1" noChangeArrowheads="1" noChangeShapeType="1" noTextEdit="1"/>
              </p:cNvSpPr>
              <p:nvPr/>
            </p:nvSpPr>
            <p:spPr>
              <a:xfrm>
                <a:off x="4993496" y="2817714"/>
                <a:ext cx="6557001" cy="307777"/>
              </a:xfrm>
              <a:prstGeom prst="rect">
                <a:avLst/>
              </a:prstGeom>
              <a:blipFill>
                <a:blip r:embed="rId2"/>
                <a:stretch>
                  <a:fillRect l="-93" b="-1372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AFF8B4D-9DB2-EFB2-05C8-3D522AADF332}"/>
              </a:ext>
            </a:extLst>
          </p:cNvPr>
          <p:cNvSpPr txBox="1"/>
          <p:nvPr/>
        </p:nvSpPr>
        <p:spPr>
          <a:xfrm>
            <a:off x="4993495" y="3424680"/>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Let’s make guess number 2.</a:t>
            </a:r>
          </a:p>
        </p:txBody>
      </p:sp>
      <p:sp>
        <p:nvSpPr>
          <p:cNvPr id="50" name="TextBox 49">
            <a:extLst>
              <a:ext uri="{FF2B5EF4-FFF2-40B4-BE49-F238E27FC236}">
                <a16:creationId xmlns:a16="http://schemas.microsoft.com/office/drawing/2014/main" id="{2210475A-9453-9D13-0E56-5BAAB27B24C0}"/>
              </a:ext>
            </a:extLst>
          </p:cNvPr>
          <p:cNvSpPr txBox="1"/>
          <p:nvPr/>
        </p:nvSpPr>
        <p:spPr>
          <a:xfrm>
            <a:off x="4993494" y="3793085"/>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dirty="0"/>
              <a:t>This time the loss is only about 500.</a:t>
            </a:r>
          </a:p>
        </p:txBody>
      </p:sp>
      <p:grpSp>
        <p:nvGrpSpPr>
          <p:cNvPr id="2" name="Group 1">
            <a:extLst>
              <a:ext uri="{FF2B5EF4-FFF2-40B4-BE49-F238E27FC236}">
                <a16:creationId xmlns:a16="http://schemas.microsoft.com/office/drawing/2014/main" id="{7251A09E-477D-50BF-31AE-17BC85E4A4F4}"/>
              </a:ext>
            </a:extLst>
          </p:cNvPr>
          <p:cNvGrpSpPr/>
          <p:nvPr/>
        </p:nvGrpSpPr>
        <p:grpSpPr>
          <a:xfrm>
            <a:off x="8103705" y="323166"/>
            <a:ext cx="3547595" cy="1684644"/>
            <a:chOff x="8103705" y="323166"/>
            <a:chExt cx="3547595" cy="1684644"/>
          </a:xfrm>
        </p:grpSpPr>
        <p:sp>
          <p:nvSpPr>
            <p:cNvPr id="3" name="Rectangle: Rounded Corners 2">
              <a:extLst>
                <a:ext uri="{FF2B5EF4-FFF2-40B4-BE49-F238E27FC236}">
                  <a16:creationId xmlns:a16="http://schemas.microsoft.com/office/drawing/2014/main" id="{EF72A7AA-8BC4-6B8A-63C6-AE7419AF349A}"/>
                </a:ext>
              </a:extLst>
            </p:cNvPr>
            <p:cNvSpPr/>
            <p:nvPr/>
          </p:nvSpPr>
          <p:spPr>
            <a:xfrm>
              <a:off x="8271996" y="323166"/>
              <a:ext cx="3379304" cy="874460"/>
            </a:xfrm>
            <a:prstGeom prst="roundRect">
              <a:avLst/>
            </a:prstGeom>
            <a:solidFill>
              <a:schemeClr val="bg1"/>
            </a:solid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rPr>
                <a:t>Difference between the predicted value and actual value. </a:t>
              </a:r>
            </a:p>
          </p:txBody>
        </p:sp>
        <p:cxnSp>
          <p:nvCxnSpPr>
            <p:cNvPr id="19" name="Connector: Curved 18">
              <a:extLst>
                <a:ext uri="{FF2B5EF4-FFF2-40B4-BE49-F238E27FC236}">
                  <a16:creationId xmlns:a16="http://schemas.microsoft.com/office/drawing/2014/main" id="{47D45608-82AC-1B39-B594-1565BEB8A325}"/>
                </a:ext>
              </a:extLst>
            </p:cNvPr>
            <p:cNvCxnSpPr>
              <a:cxnSpLocks/>
              <a:stCxn id="3" idx="2"/>
            </p:cNvCxnSpPr>
            <p:nvPr/>
          </p:nvCxnSpPr>
          <p:spPr>
            <a:xfrm rot="5400000">
              <a:off x="8627584" y="673746"/>
              <a:ext cx="810185" cy="185794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317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1EE54C4-C840-E107-31C2-7C064A51F32D}"/>
              </a:ext>
            </a:extLst>
          </p:cNvPr>
          <p:cNvGrpSpPr/>
          <p:nvPr/>
        </p:nvGrpSpPr>
        <p:grpSpPr>
          <a:xfrm>
            <a:off x="1497752" y="3112742"/>
            <a:ext cx="2524409" cy="1583815"/>
            <a:chOff x="1470342" y="3139319"/>
            <a:chExt cx="2524409" cy="1583815"/>
          </a:xfrm>
        </p:grpSpPr>
        <p:grpSp>
          <p:nvGrpSpPr>
            <p:cNvPr id="23" name="Group 22">
              <a:extLst>
                <a:ext uri="{FF2B5EF4-FFF2-40B4-BE49-F238E27FC236}">
                  <a16:creationId xmlns:a16="http://schemas.microsoft.com/office/drawing/2014/main" id="{795855FF-2E5C-2A94-E6AB-B7232612EE20}"/>
                </a:ext>
              </a:extLst>
            </p:cNvPr>
            <p:cNvGrpSpPr/>
            <p:nvPr/>
          </p:nvGrpSpPr>
          <p:grpSpPr>
            <a:xfrm>
              <a:off x="1470342" y="3139319"/>
              <a:ext cx="2524409" cy="1583815"/>
              <a:chOff x="1482144" y="3103385"/>
              <a:chExt cx="2524409" cy="1583815"/>
            </a:xfrm>
          </p:grpSpPr>
          <p:grpSp>
            <p:nvGrpSpPr>
              <p:cNvPr id="22" name="Group 21">
                <a:extLst>
                  <a:ext uri="{FF2B5EF4-FFF2-40B4-BE49-F238E27FC236}">
                    <a16:creationId xmlns:a16="http://schemas.microsoft.com/office/drawing/2014/main" id="{BD54E363-E2AB-AA6A-BDE2-19CEBC485234}"/>
                  </a:ext>
                </a:extLst>
              </p:cNvPr>
              <p:cNvGrpSpPr/>
              <p:nvPr/>
            </p:nvGrpSpPr>
            <p:grpSpPr>
              <a:xfrm>
                <a:off x="1482144" y="3103385"/>
                <a:ext cx="2524409" cy="1583815"/>
                <a:chOff x="1482144" y="3103385"/>
                <a:chExt cx="2524409" cy="1583815"/>
              </a:xfrm>
            </p:grpSpPr>
            <p:grpSp>
              <p:nvGrpSpPr>
                <p:cNvPr id="5" name="Group 4">
                  <a:extLst>
                    <a:ext uri="{FF2B5EF4-FFF2-40B4-BE49-F238E27FC236}">
                      <a16:creationId xmlns:a16="http://schemas.microsoft.com/office/drawing/2014/main" id="{9A1A501C-5133-7594-2419-C3117D1DAA88}"/>
                    </a:ext>
                  </a:extLst>
                </p:cNvPr>
                <p:cNvGrpSpPr/>
                <p:nvPr/>
              </p:nvGrpSpPr>
              <p:grpSpPr>
                <a:xfrm>
                  <a:off x="1681060" y="3103385"/>
                  <a:ext cx="2325493" cy="1254114"/>
                  <a:chOff x="1675088" y="3091664"/>
                  <a:chExt cx="2325493" cy="1254114"/>
                </a:xfrm>
              </p:grpSpPr>
              <p:cxnSp>
                <p:nvCxnSpPr>
                  <p:cNvPr id="6" name="Straight Connector 5">
                    <a:extLst>
                      <a:ext uri="{FF2B5EF4-FFF2-40B4-BE49-F238E27FC236}">
                        <a16:creationId xmlns:a16="http://schemas.microsoft.com/office/drawing/2014/main" id="{5A9FE832-9937-A8C2-703B-289020A54861}"/>
                      </a:ext>
                    </a:extLst>
                  </p:cNvPr>
                  <p:cNvCxnSpPr>
                    <a:cxnSpLocks/>
                  </p:cNvCxnSpPr>
                  <p:nvPr/>
                </p:nvCxnSpPr>
                <p:spPr>
                  <a:xfrm>
                    <a:off x="2513614" y="3115126"/>
                    <a:ext cx="0" cy="59811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036F4B-BD42-9549-C369-1286C1A033DD}"/>
                      </a:ext>
                    </a:extLst>
                  </p:cNvPr>
                  <p:cNvCxnSpPr>
                    <a:cxnSpLocks/>
                  </p:cNvCxnSpPr>
                  <p:nvPr/>
                </p:nvCxnSpPr>
                <p:spPr>
                  <a:xfrm>
                    <a:off x="2104730" y="3906276"/>
                    <a:ext cx="0" cy="39947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A390C4A-B78B-1F16-765F-D69F1A806F63}"/>
                      </a:ext>
                    </a:extLst>
                  </p:cNvPr>
                  <p:cNvCxnSpPr>
                    <a:cxnSpLocks/>
                  </p:cNvCxnSpPr>
                  <p:nvPr/>
                </p:nvCxnSpPr>
                <p:spPr>
                  <a:xfrm>
                    <a:off x="1990195" y="3924213"/>
                    <a:ext cx="0" cy="888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18C047-9B49-7A11-82A6-64F25324F5AC}"/>
                      </a:ext>
                    </a:extLst>
                  </p:cNvPr>
                  <p:cNvCxnSpPr>
                    <a:cxnSpLocks/>
                  </p:cNvCxnSpPr>
                  <p:nvPr/>
                </p:nvCxnSpPr>
                <p:spPr>
                  <a:xfrm>
                    <a:off x="1675088" y="4262529"/>
                    <a:ext cx="1167" cy="8324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4DD9647-B4C4-C541-2761-06D49C3E92C1}"/>
                      </a:ext>
                    </a:extLst>
                  </p:cNvPr>
                  <p:cNvCxnSpPr>
                    <a:cxnSpLocks/>
                  </p:cNvCxnSpPr>
                  <p:nvPr/>
                </p:nvCxnSpPr>
                <p:spPr>
                  <a:xfrm>
                    <a:off x="3600199" y="3277704"/>
                    <a:ext cx="0" cy="5000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9B5027-5FC2-77B4-63ED-CD2947997B5E}"/>
                      </a:ext>
                    </a:extLst>
                  </p:cNvPr>
                  <p:cNvCxnSpPr>
                    <a:cxnSpLocks/>
                  </p:cNvCxnSpPr>
                  <p:nvPr/>
                </p:nvCxnSpPr>
                <p:spPr>
                  <a:xfrm>
                    <a:off x="3911252" y="3240779"/>
                    <a:ext cx="0" cy="26216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42991AF-E749-1A32-3F31-6601127C9F4B}"/>
                      </a:ext>
                    </a:extLst>
                  </p:cNvPr>
                  <p:cNvCxnSpPr>
                    <a:cxnSpLocks/>
                  </p:cNvCxnSpPr>
                  <p:nvPr/>
                </p:nvCxnSpPr>
                <p:spPr>
                  <a:xfrm>
                    <a:off x="3994877" y="3091664"/>
                    <a:ext cx="5704" cy="15696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88741BA8-788E-70F5-168E-8C74E190EFF6}"/>
                    </a:ext>
                  </a:extLst>
                </p:cNvPr>
                <p:cNvCxnSpPr>
                  <a:cxnSpLocks/>
                </p:cNvCxnSpPr>
                <p:nvPr/>
              </p:nvCxnSpPr>
              <p:spPr>
                <a:xfrm>
                  <a:off x="1482144" y="4454739"/>
                  <a:ext cx="0" cy="23246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BEAAF1DF-4A19-C6A0-AF5A-925EC6A2DAB3}"/>
                  </a:ext>
                </a:extLst>
              </p:cNvPr>
              <p:cNvCxnSpPr>
                <a:cxnSpLocks/>
              </p:cNvCxnSpPr>
              <p:nvPr/>
            </p:nvCxnSpPr>
            <p:spPr>
              <a:xfrm>
                <a:off x="2422644" y="3552135"/>
                <a:ext cx="0" cy="18218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0A9D5DC6-22F4-F488-A9FB-9DC65B538364}"/>
                </a:ext>
              </a:extLst>
            </p:cNvPr>
            <p:cNvCxnSpPr>
              <a:cxnSpLocks/>
            </p:cNvCxnSpPr>
            <p:nvPr/>
          </p:nvCxnSpPr>
          <p:spPr>
            <a:xfrm>
              <a:off x="3157139" y="3299887"/>
              <a:ext cx="0" cy="12479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7BC410BB-AC25-238C-DB1F-B629F97E8581}"/>
              </a:ext>
            </a:extLst>
          </p:cNvPr>
          <p:cNvGrpSpPr/>
          <p:nvPr/>
        </p:nvGrpSpPr>
        <p:grpSpPr>
          <a:xfrm>
            <a:off x="347993" y="1888378"/>
            <a:ext cx="4030576" cy="4003141"/>
            <a:chOff x="347580" y="1577717"/>
            <a:chExt cx="3121325" cy="3042852"/>
          </a:xfrm>
        </p:grpSpPr>
        <p:grpSp>
          <p:nvGrpSpPr>
            <p:cNvPr id="28" name="Group 27">
              <a:extLst>
                <a:ext uri="{FF2B5EF4-FFF2-40B4-BE49-F238E27FC236}">
                  <a16:creationId xmlns:a16="http://schemas.microsoft.com/office/drawing/2014/main" id="{9C83E84A-F14D-BDEF-C6FF-3F1E2C9B671F}"/>
                </a:ext>
              </a:extLst>
            </p:cNvPr>
            <p:cNvGrpSpPr/>
            <p:nvPr/>
          </p:nvGrpSpPr>
          <p:grpSpPr>
            <a:xfrm>
              <a:off x="347580" y="1577717"/>
              <a:ext cx="3121325" cy="3042852"/>
              <a:chOff x="687624" y="1967537"/>
              <a:chExt cx="3121325" cy="3042852"/>
            </a:xfrm>
          </p:grpSpPr>
          <p:cxnSp>
            <p:nvCxnSpPr>
              <p:cNvPr id="29" name="Straight Arrow Connector 28">
                <a:extLst>
                  <a:ext uri="{FF2B5EF4-FFF2-40B4-BE49-F238E27FC236}">
                    <a16:creationId xmlns:a16="http://schemas.microsoft.com/office/drawing/2014/main" id="{E98E051B-67B2-D887-5265-F09A832721EF}"/>
                  </a:ext>
                </a:extLst>
              </p:cNvPr>
              <p:cNvCxnSpPr/>
              <p:nvPr/>
            </p:nvCxnSpPr>
            <p:spPr>
              <a:xfrm>
                <a:off x="1015299" y="4773799"/>
                <a:ext cx="279365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665C525-F74D-6AF0-6560-7FC1BAE638E2}"/>
                  </a:ext>
                </a:extLst>
              </p:cNvPr>
              <p:cNvCxnSpPr>
                <a:cxnSpLocks/>
              </p:cNvCxnSpPr>
              <p:nvPr/>
            </p:nvCxnSpPr>
            <p:spPr>
              <a:xfrm flipV="1">
                <a:off x="1015299" y="1967537"/>
                <a:ext cx="0" cy="280626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4F4D99-10BC-8177-B7C1-146C1D008D8C}"/>
                  </a:ext>
                </a:extLst>
              </p:cNvPr>
              <p:cNvSpPr txBox="1"/>
              <p:nvPr/>
            </p:nvSpPr>
            <p:spPr>
              <a:xfrm>
                <a:off x="1928658" y="4729654"/>
                <a:ext cx="1018185" cy="280735"/>
              </a:xfrm>
              <a:prstGeom prst="rect">
                <a:avLst/>
              </a:prstGeom>
              <a:noFill/>
            </p:spPr>
            <p:txBody>
              <a:bodyPr wrap="none" rtlCol="0">
                <a:spAutoFit/>
              </a:bodyPr>
              <a:lstStyle/>
              <a:p>
                <a:r>
                  <a:rPr lang="en-GB"/>
                  <a:t>Altitude (m)</a:t>
                </a:r>
              </a:p>
            </p:txBody>
          </p:sp>
          <p:sp>
            <p:nvSpPr>
              <p:cNvPr id="32" name="TextBox 31">
                <a:extLst>
                  <a:ext uri="{FF2B5EF4-FFF2-40B4-BE49-F238E27FC236}">
                    <a16:creationId xmlns:a16="http://schemas.microsoft.com/office/drawing/2014/main" id="{3589F93D-7A1C-FF83-6E20-29A9FD63ACB0}"/>
                  </a:ext>
                </a:extLst>
              </p:cNvPr>
              <p:cNvSpPr txBox="1"/>
              <p:nvPr/>
            </p:nvSpPr>
            <p:spPr>
              <a:xfrm rot="16200000">
                <a:off x="283807" y="3285991"/>
                <a:ext cx="1093649" cy="286015"/>
              </a:xfrm>
              <a:prstGeom prst="rect">
                <a:avLst/>
              </a:prstGeom>
              <a:noFill/>
            </p:spPr>
            <p:txBody>
              <a:bodyPr wrap="none" rtlCol="0">
                <a:spAutoFit/>
              </a:bodyPr>
              <a:lstStyle/>
              <a:p>
                <a:r>
                  <a:rPr lang="en-GB"/>
                  <a:t>Rainfall (mm)</a:t>
                </a:r>
              </a:p>
            </p:txBody>
          </p:sp>
        </p:grpSp>
        <p:sp>
          <p:nvSpPr>
            <p:cNvPr id="110" name="Oval 109">
              <a:extLst>
                <a:ext uri="{FF2B5EF4-FFF2-40B4-BE49-F238E27FC236}">
                  <a16:creationId xmlns:a16="http://schemas.microsoft.com/office/drawing/2014/main" id="{50603CDC-FCBB-8835-3687-8613706407B7}"/>
                </a:ext>
              </a:extLst>
            </p:cNvPr>
            <p:cNvSpPr/>
            <p:nvPr/>
          </p:nvSpPr>
          <p:spPr>
            <a:xfrm rot="20214965">
              <a:off x="1351845" y="337830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6AD16DA6-0D5B-ED7C-E243-0F0BBF17BD66}"/>
                </a:ext>
              </a:extLst>
            </p:cNvPr>
            <p:cNvSpPr/>
            <p:nvPr/>
          </p:nvSpPr>
          <p:spPr>
            <a:xfrm rot="20214965">
              <a:off x="1702825" y="3396633"/>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a16="http://schemas.microsoft.com/office/drawing/2014/main" id="{A7EFD417-16BC-87E8-CDBD-7CCD1A851996}"/>
                </a:ext>
              </a:extLst>
            </p:cNvPr>
            <p:cNvSpPr/>
            <p:nvPr/>
          </p:nvSpPr>
          <p:spPr>
            <a:xfrm rot="20214965">
              <a:off x="2017921" y="2485517"/>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a16="http://schemas.microsoft.com/office/drawing/2014/main" id="{00123237-B1EF-7376-5F50-BE95B12F4899}"/>
                </a:ext>
              </a:extLst>
            </p:cNvPr>
            <p:cNvSpPr/>
            <p:nvPr/>
          </p:nvSpPr>
          <p:spPr>
            <a:xfrm rot="20214965">
              <a:off x="919243" y="3940886"/>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a:extLst>
                <a:ext uri="{FF2B5EF4-FFF2-40B4-BE49-F238E27FC236}">
                  <a16:creationId xmlns:a16="http://schemas.microsoft.com/office/drawing/2014/main" id="{A2DE13E0-6F19-C0A0-E8BB-633AC6AEC8D8}"/>
                </a:ext>
              </a:extLst>
            </p:cNvPr>
            <p:cNvSpPr/>
            <p:nvPr/>
          </p:nvSpPr>
          <p:spPr>
            <a:xfrm rot="20214965">
              <a:off x="2499562" y="262776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a:extLst>
                <a:ext uri="{FF2B5EF4-FFF2-40B4-BE49-F238E27FC236}">
                  <a16:creationId xmlns:a16="http://schemas.microsoft.com/office/drawing/2014/main" id="{D0BDEFA0-E021-4EED-B67C-9533BAB78B3E}"/>
                </a:ext>
              </a:extLst>
            </p:cNvPr>
            <p:cNvSpPr/>
            <p:nvPr/>
          </p:nvSpPr>
          <p:spPr>
            <a:xfrm rot="20214965">
              <a:off x="2843814" y="262776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Oval 134">
              <a:extLst>
                <a:ext uri="{FF2B5EF4-FFF2-40B4-BE49-F238E27FC236}">
                  <a16:creationId xmlns:a16="http://schemas.microsoft.com/office/drawing/2014/main" id="{04E4C00C-2372-1B59-9096-8BEB2C8CF594}"/>
                </a:ext>
              </a:extLst>
            </p:cNvPr>
            <p:cNvSpPr/>
            <p:nvPr/>
          </p:nvSpPr>
          <p:spPr>
            <a:xfrm rot="20214965">
              <a:off x="1214514" y="371945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a:extLst>
                <a:ext uri="{FF2B5EF4-FFF2-40B4-BE49-F238E27FC236}">
                  <a16:creationId xmlns:a16="http://schemas.microsoft.com/office/drawing/2014/main" id="{4AAACDB1-2818-9419-EA13-10CA29AFF370}"/>
                </a:ext>
              </a:extLst>
            </p:cNvPr>
            <p:cNvSpPr/>
            <p:nvPr/>
          </p:nvSpPr>
          <p:spPr>
            <a:xfrm rot="20214965">
              <a:off x="1595867" y="309309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Oval 145">
              <a:extLst>
                <a:ext uri="{FF2B5EF4-FFF2-40B4-BE49-F238E27FC236}">
                  <a16:creationId xmlns:a16="http://schemas.microsoft.com/office/drawing/2014/main" id="{295D343D-6E5E-51C3-3FCC-7D18EA156F42}"/>
                </a:ext>
              </a:extLst>
            </p:cNvPr>
            <p:cNvSpPr/>
            <p:nvPr/>
          </p:nvSpPr>
          <p:spPr>
            <a:xfrm rot="20214965">
              <a:off x="1930761" y="2785824"/>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a:extLst>
                <a:ext uri="{FF2B5EF4-FFF2-40B4-BE49-F238E27FC236}">
                  <a16:creationId xmlns:a16="http://schemas.microsoft.com/office/drawing/2014/main" id="{363A80D7-C55D-122C-D0EB-64EDAC731E71}"/>
                </a:ext>
              </a:extLst>
            </p:cNvPr>
            <p:cNvSpPr/>
            <p:nvPr/>
          </p:nvSpPr>
          <p:spPr>
            <a:xfrm rot="20214965">
              <a:off x="3088181" y="2767048"/>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Oval 156">
              <a:extLst>
                <a:ext uri="{FF2B5EF4-FFF2-40B4-BE49-F238E27FC236}">
                  <a16:creationId xmlns:a16="http://schemas.microsoft.com/office/drawing/2014/main" id="{6D3CD6A2-BC9A-F914-A5A3-0F7EBE5B854F}"/>
                </a:ext>
              </a:extLst>
            </p:cNvPr>
            <p:cNvSpPr/>
            <p:nvPr/>
          </p:nvSpPr>
          <p:spPr>
            <a:xfrm rot="20214965">
              <a:off x="3150525" y="2462201"/>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TextBox 32">
            <a:extLst>
              <a:ext uri="{FF2B5EF4-FFF2-40B4-BE49-F238E27FC236}">
                <a16:creationId xmlns:a16="http://schemas.microsoft.com/office/drawing/2014/main" id="{1175B3DD-C894-2BF6-8A08-44D7EA7F040C}"/>
              </a:ext>
            </a:extLst>
          </p:cNvPr>
          <p:cNvSpPr txBox="1"/>
          <p:nvPr/>
        </p:nvSpPr>
        <p:spPr>
          <a:xfrm>
            <a:off x="4993498" y="1461739"/>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Let’s make guess number 1.</a:t>
            </a:r>
          </a:p>
        </p:txBody>
      </p:sp>
      <p:sp>
        <p:nvSpPr>
          <p:cNvPr id="17" name="Title 3">
            <a:extLst>
              <a:ext uri="{FF2B5EF4-FFF2-40B4-BE49-F238E27FC236}">
                <a16:creationId xmlns:a16="http://schemas.microsoft.com/office/drawing/2014/main" id="{179892DD-7DD2-E9D8-180E-67A72C334AD0}"/>
              </a:ext>
            </a:extLst>
          </p:cNvPr>
          <p:cNvSpPr txBox="1">
            <a:spLocks/>
          </p:cNvSpPr>
          <p:nvPr/>
        </p:nvSpPr>
        <p:spPr>
          <a:xfrm>
            <a:off x="124691" y="1361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a:t>Lets train our model!</a:t>
            </a:r>
          </a:p>
        </p:txBody>
      </p:sp>
      <p:sp>
        <p:nvSpPr>
          <p:cNvPr id="39" name="TextBox 38">
            <a:extLst>
              <a:ext uri="{FF2B5EF4-FFF2-40B4-BE49-F238E27FC236}">
                <a16:creationId xmlns:a16="http://schemas.microsoft.com/office/drawing/2014/main" id="{4A7F545C-A3E1-E55A-14CF-94A5C936DBB4}"/>
              </a:ext>
            </a:extLst>
          </p:cNvPr>
          <p:cNvSpPr txBox="1"/>
          <p:nvPr/>
        </p:nvSpPr>
        <p:spPr>
          <a:xfrm>
            <a:off x="4993497" y="1804156"/>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Let’s draw in the </a:t>
            </a:r>
            <a:r>
              <a:rPr lang="en-GB" b="1"/>
              <a:t>residuals.</a:t>
            </a:r>
          </a:p>
        </p:txBody>
      </p:sp>
      <p:sp>
        <p:nvSpPr>
          <p:cNvPr id="53" name="TextBox 52">
            <a:extLst>
              <a:ext uri="{FF2B5EF4-FFF2-40B4-BE49-F238E27FC236}">
                <a16:creationId xmlns:a16="http://schemas.microsoft.com/office/drawing/2014/main" id="{DA633A5B-232E-6F34-D278-59AECF52F699}"/>
              </a:ext>
            </a:extLst>
          </p:cNvPr>
          <p:cNvSpPr txBox="1"/>
          <p:nvPr/>
        </p:nvSpPr>
        <p:spPr>
          <a:xfrm>
            <a:off x="4993497" y="2126269"/>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Get the values.</a:t>
            </a:r>
          </a:p>
        </p:txBody>
      </p:sp>
      <p:sp>
        <p:nvSpPr>
          <p:cNvPr id="66" name="TextBox 65">
            <a:extLst>
              <a:ext uri="{FF2B5EF4-FFF2-40B4-BE49-F238E27FC236}">
                <a16:creationId xmlns:a16="http://schemas.microsoft.com/office/drawing/2014/main" id="{098BA988-3212-D934-A948-41183D68CC5F}"/>
              </a:ext>
            </a:extLst>
          </p:cNvPr>
          <p:cNvSpPr txBox="1"/>
          <p:nvPr/>
        </p:nvSpPr>
        <p:spPr>
          <a:xfrm>
            <a:off x="4993497" y="2468686"/>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Work out the loss function value using </a:t>
            </a:r>
            <a:r>
              <a:rPr lang="en-GB" b="1"/>
              <a:t>squared error </a:t>
            </a:r>
            <a:r>
              <a:rPr lang="en-GB"/>
              <a:t>loss.</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8FA5D1-0B39-71E7-DAFF-4B6B247F35C3}"/>
                  </a:ext>
                </a:extLst>
              </p:cNvPr>
              <p:cNvSpPr txBox="1"/>
              <p:nvPr/>
            </p:nvSpPr>
            <p:spPr>
              <a:xfrm>
                <a:off x="4993496" y="2817714"/>
                <a:ext cx="6557001" cy="30777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GB" sz="1400" i="1" smtClean="0">
                            <a:latin typeface="Cambria Math" panose="02040503050406030204" pitchFamily="18" charset="0"/>
                          </a:rPr>
                        </m:ctrlPr>
                      </m:sSupPr>
                      <m:e>
                        <m:r>
                          <a:rPr lang="en-GB" sz="1400" b="0" i="1" smtClean="0">
                            <a:latin typeface="Cambria Math" panose="02040503050406030204" pitchFamily="18" charset="0"/>
                          </a:rPr>
                          <m:t>19</m:t>
                        </m:r>
                      </m:e>
                      <m:sup>
                        <m:r>
                          <a:rPr lang="en-GB" sz="1400" b="0" i="1" smtClean="0">
                            <a:latin typeface="Cambria Math" panose="02040503050406030204" pitchFamily="18" charset="0"/>
                          </a:rPr>
                          <m:t>2</m:t>
                        </m:r>
                      </m:sup>
                    </m:sSup>
                    <m:r>
                      <a:rPr lang="en-GB" sz="1400" b="0" i="1" smtClean="0">
                        <a:latin typeface="Cambria Math" panose="02040503050406030204" pitchFamily="18" charset="0"/>
                      </a:rPr>
                      <m:t>+</m:t>
                    </m:r>
                    <m:sSup>
                      <m:sSupPr>
                        <m:ctrlPr>
                          <a:rPr lang="en-GB" sz="1400" i="1">
                            <a:latin typeface="Cambria Math" panose="02040503050406030204" pitchFamily="18" charset="0"/>
                          </a:rPr>
                        </m:ctrlPr>
                      </m:sSupPr>
                      <m:e>
                        <m:r>
                          <a:rPr lang="en-GB" sz="1400" b="0" i="1" smtClean="0">
                            <a:latin typeface="Cambria Math" panose="02040503050406030204" pitchFamily="18" charset="0"/>
                          </a:rPr>
                          <m:t>13</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8</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2</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7</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4</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8</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8</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9</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9</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16</m:t>
                        </m:r>
                      </m:e>
                      <m:sup>
                        <m:r>
                          <a:rPr lang="en-GB" sz="1400" i="1">
                            <a:latin typeface="Cambria Math" panose="02040503050406030204" pitchFamily="18" charset="0"/>
                          </a:rPr>
                          <m:t>2</m:t>
                        </m:r>
                      </m:sup>
                    </m:sSup>
                    <m:r>
                      <a:rPr lang="en-GB" sz="1400" b="0" i="1" smtClean="0">
                        <a:latin typeface="Cambria Math" panose="02040503050406030204" pitchFamily="18" charset="0"/>
                      </a:rPr>
                      <m:t>=1209</m:t>
                    </m:r>
                  </m:oMath>
                </a14:m>
                <a:endParaRPr lang="en-GB"/>
              </a:p>
            </p:txBody>
          </p:sp>
        </mc:Choice>
        <mc:Fallback xmlns="">
          <p:sp>
            <p:nvSpPr>
              <p:cNvPr id="67" name="TextBox 66">
                <a:extLst>
                  <a:ext uri="{FF2B5EF4-FFF2-40B4-BE49-F238E27FC236}">
                    <a16:creationId xmlns:a16="http://schemas.microsoft.com/office/drawing/2014/main" id="{938FA5D1-0B39-71E7-DAFF-4B6B247F35C3}"/>
                  </a:ext>
                </a:extLst>
              </p:cNvPr>
              <p:cNvSpPr txBox="1">
                <a:spLocks noRot="1" noChangeAspect="1" noMove="1" noResize="1" noEditPoints="1" noAdjustHandles="1" noChangeArrowheads="1" noChangeShapeType="1" noTextEdit="1"/>
              </p:cNvSpPr>
              <p:nvPr/>
            </p:nvSpPr>
            <p:spPr>
              <a:xfrm>
                <a:off x="4993496" y="2817714"/>
                <a:ext cx="6557001" cy="307777"/>
              </a:xfrm>
              <a:prstGeom prst="rect">
                <a:avLst/>
              </a:prstGeom>
              <a:blipFill>
                <a:blip r:embed="rId2"/>
                <a:stretch>
                  <a:fillRect l="-93" b="-1372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AFF8B4D-9DB2-EFB2-05C8-3D522AADF332}"/>
              </a:ext>
            </a:extLst>
          </p:cNvPr>
          <p:cNvSpPr txBox="1"/>
          <p:nvPr/>
        </p:nvSpPr>
        <p:spPr>
          <a:xfrm>
            <a:off x="4993495" y="3424680"/>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Let’s make guess number 2.</a:t>
            </a:r>
          </a:p>
        </p:txBody>
      </p:sp>
      <p:sp>
        <p:nvSpPr>
          <p:cNvPr id="50" name="TextBox 49">
            <a:extLst>
              <a:ext uri="{FF2B5EF4-FFF2-40B4-BE49-F238E27FC236}">
                <a16:creationId xmlns:a16="http://schemas.microsoft.com/office/drawing/2014/main" id="{2210475A-9453-9D13-0E56-5BAAB27B24C0}"/>
              </a:ext>
            </a:extLst>
          </p:cNvPr>
          <p:cNvSpPr txBox="1"/>
          <p:nvPr/>
        </p:nvSpPr>
        <p:spPr>
          <a:xfrm>
            <a:off x="4993494" y="3793085"/>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dirty="0"/>
              <a:t>This time the loss is only about 500.</a:t>
            </a:r>
          </a:p>
        </p:txBody>
      </p:sp>
      <p:sp>
        <p:nvSpPr>
          <p:cNvPr id="2" name="TextBox 1">
            <a:extLst>
              <a:ext uri="{FF2B5EF4-FFF2-40B4-BE49-F238E27FC236}">
                <a16:creationId xmlns:a16="http://schemas.microsoft.com/office/drawing/2014/main" id="{69BB4943-8D23-FD6C-54BF-1A2C0B04B551}"/>
              </a:ext>
            </a:extLst>
          </p:cNvPr>
          <p:cNvSpPr txBox="1"/>
          <p:nvPr/>
        </p:nvSpPr>
        <p:spPr>
          <a:xfrm>
            <a:off x="4993493" y="4320168"/>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Let’s make guess number 3.</a:t>
            </a:r>
          </a:p>
        </p:txBody>
      </p:sp>
      <p:sp>
        <p:nvSpPr>
          <p:cNvPr id="27" name="TextBox 26">
            <a:extLst>
              <a:ext uri="{FF2B5EF4-FFF2-40B4-BE49-F238E27FC236}">
                <a16:creationId xmlns:a16="http://schemas.microsoft.com/office/drawing/2014/main" id="{1A5DD1EB-B7DF-E2DF-2BAC-655E91B8E95A}"/>
              </a:ext>
            </a:extLst>
          </p:cNvPr>
          <p:cNvSpPr txBox="1"/>
          <p:nvPr/>
        </p:nvSpPr>
        <p:spPr>
          <a:xfrm>
            <a:off x="4993493" y="4611854"/>
            <a:ext cx="6557001" cy="646331"/>
          </a:xfrm>
          <a:prstGeom prst="rect">
            <a:avLst/>
          </a:prstGeom>
          <a:noFill/>
        </p:spPr>
        <p:txBody>
          <a:bodyPr wrap="square" rtlCol="0">
            <a:spAutoFit/>
          </a:bodyPr>
          <a:lstStyle/>
          <a:p>
            <a:pPr marL="285750" indent="-285750">
              <a:buFont typeface="Arial" panose="020B0604020202020204" pitchFamily="34" charset="0"/>
              <a:buChar char="•"/>
            </a:pPr>
            <a:r>
              <a:rPr lang="en-GB"/>
              <a:t>This time the loss is about 300, and the curve looks like a good fit!</a:t>
            </a:r>
          </a:p>
        </p:txBody>
      </p:sp>
      <p:sp>
        <p:nvSpPr>
          <p:cNvPr id="3" name="Arc 2">
            <a:extLst>
              <a:ext uri="{FF2B5EF4-FFF2-40B4-BE49-F238E27FC236}">
                <a16:creationId xmlns:a16="http://schemas.microsoft.com/office/drawing/2014/main" id="{59BD4C95-8BD9-0798-C0DB-8BE1D885AAE5}"/>
              </a:ext>
            </a:extLst>
          </p:cNvPr>
          <p:cNvSpPr/>
          <p:nvPr/>
        </p:nvSpPr>
        <p:spPr>
          <a:xfrm>
            <a:off x="824918" y="3193123"/>
            <a:ext cx="7957244" cy="5798551"/>
          </a:xfrm>
          <a:prstGeom prst="arc">
            <a:avLst>
              <a:gd name="adj1" fmla="val 11447589"/>
              <a:gd name="adj2" fmla="val 15499524"/>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FF0000"/>
              </a:solidFill>
            </a:endParaRPr>
          </a:p>
        </p:txBody>
      </p:sp>
      <p:grpSp>
        <p:nvGrpSpPr>
          <p:cNvPr id="8" name="Group 7">
            <a:extLst>
              <a:ext uri="{FF2B5EF4-FFF2-40B4-BE49-F238E27FC236}">
                <a16:creationId xmlns:a16="http://schemas.microsoft.com/office/drawing/2014/main" id="{8E22339C-74EC-18C8-82AD-5627609D8B86}"/>
              </a:ext>
            </a:extLst>
          </p:cNvPr>
          <p:cNvGrpSpPr/>
          <p:nvPr/>
        </p:nvGrpSpPr>
        <p:grpSpPr>
          <a:xfrm>
            <a:off x="8103705" y="323166"/>
            <a:ext cx="3547595" cy="1684644"/>
            <a:chOff x="8103705" y="323166"/>
            <a:chExt cx="3547595" cy="1684644"/>
          </a:xfrm>
        </p:grpSpPr>
        <p:sp>
          <p:nvSpPr>
            <p:cNvPr id="13" name="Rectangle: Rounded Corners 12">
              <a:extLst>
                <a:ext uri="{FF2B5EF4-FFF2-40B4-BE49-F238E27FC236}">
                  <a16:creationId xmlns:a16="http://schemas.microsoft.com/office/drawing/2014/main" id="{87B52875-55B8-B5D9-D21D-42F6BC79A1A3}"/>
                </a:ext>
              </a:extLst>
            </p:cNvPr>
            <p:cNvSpPr/>
            <p:nvPr/>
          </p:nvSpPr>
          <p:spPr>
            <a:xfrm>
              <a:off x="8271996" y="323166"/>
              <a:ext cx="3379304" cy="874460"/>
            </a:xfrm>
            <a:prstGeom prst="roundRect">
              <a:avLst/>
            </a:prstGeom>
            <a:solidFill>
              <a:schemeClr val="bg1"/>
            </a:solid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rPr>
                <a:t>Difference between the predicted value and actual value. </a:t>
              </a:r>
            </a:p>
          </p:txBody>
        </p:sp>
        <p:cxnSp>
          <p:nvCxnSpPr>
            <p:cNvPr id="18" name="Connector: Curved 17">
              <a:extLst>
                <a:ext uri="{FF2B5EF4-FFF2-40B4-BE49-F238E27FC236}">
                  <a16:creationId xmlns:a16="http://schemas.microsoft.com/office/drawing/2014/main" id="{EF4A84FA-D928-477B-0430-31F3CE6FC92E}"/>
                </a:ext>
              </a:extLst>
            </p:cNvPr>
            <p:cNvCxnSpPr>
              <a:cxnSpLocks/>
              <a:stCxn id="13" idx="2"/>
            </p:cNvCxnSpPr>
            <p:nvPr/>
          </p:nvCxnSpPr>
          <p:spPr>
            <a:xfrm rot="5400000">
              <a:off x="8627584" y="673746"/>
              <a:ext cx="810185" cy="185794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984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A1A501C-5133-7594-2419-C3117D1DAA88}"/>
              </a:ext>
            </a:extLst>
          </p:cNvPr>
          <p:cNvGrpSpPr/>
          <p:nvPr/>
        </p:nvGrpSpPr>
        <p:grpSpPr>
          <a:xfrm>
            <a:off x="1681060" y="3103385"/>
            <a:ext cx="2325493" cy="1254114"/>
            <a:chOff x="1675088" y="3091664"/>
            <a:chExt cx="2325493" cy="1254114"/>
          </a:xfrm>
        </p:grpSpPr>
        <p:cxnSp>
          <p:nvCxnSpPr>
            <p:cNvPr id="6" name="Straight Connector 5">
              <a:extLst>
                <a:ext uri="{FF2B5EF4-FFF2-40B4-BE49-F238E27FC236}">
                  <a16:creationId xmlns:a16="http://schemas.microsoft.com/office/drawing/2014/main" id="{5A9FE832-9937-A8C2-703B-289020A54861}"/>
                </a:ext>
              </a:extLst>
            </p:cNvPr>
            <p:cNvCxnSpPr>
              <a:cxnSpLocks/>
            </p:cNvCxnSpPr>
            <p:nvPr/>
          </p:nvCxnSpPr>
          <p:spPr>
            <a:xfrm>
              <a:off x="2535194" y="3112214"/>
              <a:ext cx="0" cy="28203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2036F4B-BD42-9549-C369-1286C1A033DD}"/>
                </a:ext>
              </a:extLst>
            </p:cNvPr>
            <p:cNvCxnSpPr>
              <a:cxnSpLocks/>
            </p:cNvCxnSpPr>
            <p:nvPr/>
          </p:nvCxnSpPr>
          <p:spPr>
            <a:xfrm>
              <a:off x="2116947" y="3939885"/>
              <a:ext cx="0" cy="39947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A390C4A-B78B-1F16-765F-D69F1A806F63}"/>
                </a:ext>
              </a:extLst>
            </p:cNvPr>
            <p:cNvCxnSpPr>
              <a:cxnSpLocks/>
            </p:cNvCxnSpPr>
            <p:nvPr/>
          </p:nvCxnSpPr>
          <p:spPr>
            <a:xfrm>
              <a:off x="1990195" y="3924213"/>
              <a:ext cx="0" cy="888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18C047-9B49-7A11-82A6-64F25324F5AC}"/>
                </a:ext>
              </a:extLst>
            </p:cNvPr>
            <p:cNvCxnSpPr>
              <a:cxnSpLocks/>
            </p:cNvCxnSpPr>
            <p:nvPr/>
          </p:nvCxnSpPr>
          <p:spPr>
            <a:xfrm>
              <a:off x="1675088" y="4262529"/>
              <a:ext cx="1167" cy="8324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4DD9647-B4C4-C541-2761-06D49C3E92C1}"/>
                </a:ext>
              </a:extLst>
            </p:cNvPr>
            <p:cNvCxnSpPr>
              <a:cxnSpLocks/>
            </p:cNvCxnSpPr>
            <p:nvPr/>
          </p:nvCxnSpPr>
          <p:spPr>
            <a:xfrm>
              <a:off x="3600199" y="3277704"/>
              <a:ext cx="0" cy="5000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9B5027-5FC2-77B4-63ED-CD2947997B5E}"/>
                </a:ext>
              </a:extLst>
            </p:cNvPr>
            <p:cNvCxnSpPr>
              <a:cxnSpLocks/>
            </p:cNvCxnSpPr>
            <p:nvPr/>
          </p:nvCxnSpPr>
          <p:spPr>
            <a:xfrm>
              <a:off x="3911205" y="3277704"/>
              <a:ext cx="17811" cy="23308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42991AF-E749-1A32-3F31-6601127C9F4B}"/>
                </a:ext>
              </a:extLst>
            </p:cNvPr>
            <p:cNvCxnSpPr>
              <a:cxnSpLocks/>
            </p:cNvCxnSpPr>
            <p:nvPr/>
          </p:nvCxnSpPr>
          <p:spPr>
            <a:xfrm>
              <a:off x="3994877" y="3091664"/>
              <a:ext cx="5704" cy="15696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7BC410BB-AC25-238C-DB1F-B629F97E8581}"/>
              </a:ext>
            </a:extLst>
          </p:cNvPr>
          <p:cNvGrpSpPr/>
          <p:nvPr/>
        </p:nvGrpSpPr>
        <p:grpSpPr>
          <a:xfrm>
            <a:off x="347993" y="1888378"/>
            <a:ext cx="4030576" cy="4003141"/>
            <a:chOff x="347580" y="1577717"/>
            <a:chExt cx="3121325" cy="3042852"/>
          </a:xfrm>
        </p:grpSpPr>
        <p:grpSp>
          <p:nvGrpSpPr>
            <p:cNvPr id="28" name="Group 27">
              <a:extLst>
                <a:ext uri="{FF2B5EF4-FFF2-40B4-BE49-F238E27FC236}">
                  <a16:creationId xmlns:a16="http://schemas.microsoft.com/office/drawing/2014/main" id="{9C83E84A-F14D-BDEF-C6FF-3F1E2C9B671F}"/>
                </a:ext>
              </a:extLst>
            </p:cNvPr>
            <p:cNvGrpSpPr/>
            <p:nvPr/>
          </p:nvGrpSpPr>
          <p:grpSpPr>
            <a:xfrm>
              <a:off x="347580" y="1577717"/>
              <a:ext cx="3121325" cy="3042852"/>
              <a:chOff x="687624" y="1967537"/>
              <a:chExt cx="3121325" cy="3042852"/>
            </a:xfrm>
          </p:grpSpPr>
          <p:cxnSp>
            <p:nvCxnSpPr>
              <p:cNvPr id="29" name="Straight Arrow Connector 28">
                <a:extLst>
                  <a:ext uri="{FF2B5EF4-FFF2-40B4-BE49-F238E27FC236}">
                    <a16:creationId xmlns:a16="http://schemas.microsoft.com/office/drawing/2014/main" id="{E98E051B-67B2-D887-5265-F09A832721EF}"/>
                  </a:ext>
                </a:extLst>
              </p:cNvPr>
              <p:cNvCxnSpPr/>
              <p:nvPr/>
            </p:nvCxnSpPr>
            <p:spPr>
              <a:xfrm>
                <a:off x="1015299" y="4773799"/>
                <a:ext cx="279365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665C525-F74D-6AF0-6560-7FC1BAE638E2}"/>
                  </a:ext>
                </a:extLst>
              </p:cNvPr>
              <p:cNvCxnSpPr>
                <a:cxnSpLocks/>
              </p:cNvCxnSpPr>
              <p:nvPr/>
            </p:nvCxnSpPr>
            <p:spPr>
              <a:xfrm flipV="1">
                <a:off x="1015299" y="1967537"/>
                <a:ext cx="0" cy="280626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4F4D99-10BC-8177-B7C1-146C1D008D8C}"/>
                  </a:ext>
                </a:extLst>
              </p:cNvPr>
              <p:cNvSpPr txBox="1"/>
              <p:nvPr/>
            </p:nvSpPr>
            <p:spPr>
              <a:xfrm>
                <a:off x="1928658" y="4729654"/>
                <a:ext cx="1018185" cy="280735"/>
              </a:xfrm>
              <a:prstGeom prst="rect">
                <a:avLst/>
              </a:prstGeom>
              <a:noFill/>
            </p:spPr>
            <p:txBody>
              <a:bodyPr wrap="none" rtlCol="0">
                <a:spAutoFit/>
              </a:bodyPr>
              <a:lstStyle/>
              <a:p>
                <a:r>
                  <a:rPr lang="en-GB"/>
                  <a:t>Altitude (m)</a:t>
                </a:r>
              </a:p>
            </p:txBody>
          </p:sp>
          <p:sp>
            <p:nvSpPr>
              <p:cNvPr id="32" name="TextBox 31">
                <a:extLst>
                  <a:ext uri="{FF2B5EF4-FFF2-40B4-BE49-F238E27FC236}">
                    <a16:creationId xmlns:a16="http://schemas.microsoft.com/office/drawing/2014/main" id="{3589F93D-7A1C-FF83-6E20-29A9FD63ACB0}"/>
                  </a:ext>
                </a:extLst>
              </p:cNvPr>
              <p:cNvSpPr txBox="1"/>
              <p:nvPr/>
            </p:nvSpPr>
            <p:spPr>
              <a:xfrm rot="16200000">
                <a:off x="283807" y="3285991"/>
                <a:ext cx="1093649" cy="286015"/>
              </a:xfrm>
              <a:prstGeom prst="rect">
                <a:avLst/>
              </a:prstGeom>
              <a:noFill/>
            </p:spPr>
            <p:txBody>
              <a:bodyPr wrap="none" rtlCol="0">
                <a:spAutoFit/>
              </a:bodyPr>
              <a:lstStyle/>
              <a:p>
                <a:r>
                  <a:rPr lang="en-GB"/>
                  <a:t>Rainfall (mm)</a:t>
                </a:r>
              </a:p>
            </p:txBody>
          </p:sp>
        </p:grpSp>
        <p:sp>
          <p:nvSpPr>
            <p:cNvPr id="110" name="Oval 109">
              <a:extLst>
                <a:ext uri="{FF2B5EF4-FFF2-40B4-BE49-F238E27FC236}">
                  <a16:creationId xmlns:a16="http://schemas.microsoft.com/office/drawing/2014/main" id="{50603CDC-FCBB-8835-3687-8613706407B7}"/>
                </a:ext>
              </a:extLst>
            </p:cNvPr>
            <p:cNvSpPr/>
            <p:nvPr/>
          </p:nvSpPr>
          <p:spPr>
            <a:xfrm rot="20214965">
              <a:off x="1351845" y="337830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6AD16DA6-0D5B-ED7C-E243-0F0BBF17BD66}"/>
                </a:ext>
              </a:extLst>
            </p:cNvPr>
            <p:cNvSpPr/>
            <p:nvPr/>
          </p:nvSpPr>
          <p:spPr>
            <a:xfrm rot="20214965">
              <a:off x="1702825" y="3396633"/>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a16="http://schemas.microsoft.com/office/drawing/2014/main" id="{A7EFD417-16BC-87E8-CDBD-7CCD1A851996}"/>
                </a:ext>
              </a:extLst>
            </p:cNvPr>
            <p:cNvSpPr/>
            <p:nvPr/>
          </p:nvSpPr>
          <p:spPr>
            <a:xfrm rot="20214965">
              <a:off x="2017921" y="2485517"/>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a16="http://schemas.microsoft.com/office/drawing/2014/main" id="{00123237-B1EF-7376-5F50-BE95B12F4899}"/>
                </a:ext>
              </a:extLst>
            </p:cNvPr>
            <p:cNvSpPr/>
            <p:nvPr/>
          </p:nvSpPr>
          <p:spPr>
            <a:xfrm rot="20214965">
              <a:off x="919243" y="3940886"/>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a:extLst>
                <a:ext uri="{FF2B5EF4-FFF2-40B4-BE49-F238E27FC236}">
                  <a16:creationId xmlns:a16="http://schemas.microsoft.com/office/drawing/2014/main" id="{A2DE13E0-6F19-C0A0-E8BB-633AC6AEC8D8}"/>
                </a:ext>
              </a:extLst>
            </p:cNvPr>
            <p:cNvSpPr/>
            <p:nvPr/>
          </p:nvSpPr>
          <p:spPr>
            <a:xfrm rot="20214965">
              <a:off x="2499562" y="262776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a:extLst>
                <a:ext uri="{FF2B5EF4-FFF2-40B4-BE49-F238E27FC236}">
                  <a16:creationId xmlns:a16="http://schemas.microsoft.com/office/drawing/2014/main" id="{D0BDEFA0-E021-4EED-B67C-9533BAB78B3E}"/>
                </a:ext>
              </a:extLst>
            </p:cNvPr>
            <p:cNvSpPr/>
            <p:nvPr/>
          </p:nvSpPr>
          <p:spPr>
            <a:xfrm rot="20214965">
              <a:off x="2843814" y="262776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Oval 134">
              <a:extLst>
                <a:ext uri="{FF2B5EF4-FFF2-40B4-BE49-F238E27FC236}">
                  <a16:creationId xmlns:a16="http://schemas.microsoft.com/office/drawing/2014/main" id="{04E4C00C-2372-1B59-9096-8BEB2C8CF594}"/>
                </a:ext>
              </a:extLst>
            </p:cNvPr>
            <p:cNvSpPr/>
            <p:nvPr/>
          </p:nvSpPr>
          <p:spPr>
            <a:xfrm rot="20214965">
              <a:off x="1214514" y="371945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a:extLst>
                <a:ext uri="{FF2B5EF4-FFF2-40B4-BE49-F238E27FC236}">
                  <a16:creationId xmlns:a16="http://schemas.microsoft.com/office/drawing/2014/main" id="{4AAACDB1-2818-9419-EA13-10CA29AFF370}"/>
                </a:ext>
              </a:extLst>
            </p:cNvPr>
            <p:cNvSpPr/>
            <p:nvPr/>
          </p:nvSpPr>
          <p:spPr>
            <a:xfrm rot="20214965">
              <a:off x="1595867" y="309309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Oval 145">
              <a:extLst>
                <a:ext uri="{FF2B5EF4-FFF2-40B4-BE49-F238E27FC236}">
                  <a16:creationId xmlns:a16="http://schemas.microsoft.com/office/drawing/2014/main" id="{295D343D-6E5E-51C3-3FCC-7D18EA156F42}"/>
                </a:ext>
              </a:extLst>
            </p:cNvPr>
            <p:cNvSpPr/>
            <p:nvPr/>
          </p:nvSpPr>
          <p:spPr>
            <a:xfrm rot="20214965">
              <a:off x="1930761" y="2785824"/>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a:extLst>
                <a:ext uri="{FF2B5EF4-FFF2-40B4-BE49-F238E27FC236}">
                  <a16:creationId xmlns:a16="http://schemas.microsoft.com/office/drawing/2014/main" id="{363A80D7-C55D-122C-D0EB-64EDAC731E71}"/>
                </a:ext>
              </a:extLst>
            </p:cNvPr>
            <p:cNvSpPr/>
            <p:nvPr/>
          </p:nvSpPr>
          <p:spPr>
            <a:xfrm rot="20214965">
              <a:off x="3088181" y="2767048"/>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Oval 156">
              <a:extLst>
                <a:ext uri="{FF2B5EF4-FFF2-40B4-BE49-F238E27FC236}">
                  <a16:creationId xmlns:a16="http://schemas.microsoft.com/office/drawing/2014/main" id="{6D3CD6A2-BC9A-F914-A5A3-0F7EBE5B854F}"/>
                </a:ext>
              </a:extLst>
            </p:cNvPr>
            <p:cNvSpPr/>
            <p:nvPr/>
          </p:nvSpPr>
          <p:spPr>
            <a:xfrm rot="20214965">
              <a:off x="3150525" y="2462201"/>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TextBox 32">
            <a:extLst>
              <a:ext uri="{FF2B5EF4-FFF2-40B4-BE49-F238E27FC236}">
                <a16:creationId xmlns:a16="http://schemas.microsoft.com/office/drawing/2014/main" id="{1175B3DD-C894-2BF6-8A08-44D7EA7F040C}"/>
              </a:ext>
            </a:extLst>
          </p:cNvPr>
          <p:cNvSpPr txBox="1"/>
          <p:nvPr/>
        </p:nvSpPr>
        <p:spPr>
          <a:xfrm>
            <a:off x="4993498" y="1461739"/>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Let’s make guess number 1.</a:t>
            </a:r>
          </a:p>
        </p:txBody>
      </p:sp>
      <p:sp>
        <p:nvSpPr>
          <p:cNvPr id="17" name="Title 3">
            <a:extLst>
              <a:ext uri="{FF2B5EF4-FFF2-40B4-BE49-F238E27FC236}">
                <a16:creationId xmlns:a16="http://schemas.microsoft.com/office/drawing/2014/main" id="{179892DD-7DD2-E9D8-180E-67A72C334AD0}"/>
              </a:ext>
            </a:extLst>
          </p:cNvPr>
          <p:cNvSpPr txBox="1">
            <a:spLocks/>
          </p:cNvSpPr>
          <p:nvPr/>
        </p:nvSpPr>
        <p:spPr>
          <a:xfrm>
            <a:off x="124691" y="1361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a:t>Let’s train our model!</a:t>
            </a:r>
          </a:p>
        </p:txBody>
      </p:sp>
      <p:sp>
        <p:nvSpPr>
          <p:cNvPr id="39" name="TextBox 38">
            <a:extLst>
              <a:ext uri="{FF2B5EF4-FFF2-40B4-BE49-F238E27FC236}">
                <a16:creationId xmlns:a16="http://schemas.microsoft.com/office/drawing/2014/main" id="{4A7F545C-A3E1-E55A-14CF-94A5C936DBB4}"/>
              </a:ext>
            </a:extLst>
          </p:cNvPr>
          <p:cNvSpPr txBox="1"/>
          <p:nvPr/>
        </p:nvSpPr>
        <p:spPr>
          <a:xfrm>
            <a:off x="4993497" y="1804156"/>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Let’s draw in the </a:t>
            </a:r>
            <a:r>
              <a:rPr lang="en-GB" b="1"/>
              <a:t>residuals.</a:t>
            </a:r>
          </a:p>
        </p:txBody>
      </p:sp>
      <p:sp>
        <p:nvSpPr>
          <p:cNvPr id="53" name="TextBox 52">
            <a:extLst>
              <a:ext uri="{FF2B5EF4-FFF2-40B4-BE49-F238E27FC236}">
                <a16:creationId xmlns:a16="http://schemas.microsoft.com/office/drawing/2014/main" id="{DA633A5B-232E-6F34-D278-59AECF52F699}"/>
              </a:ext>
            </a:extLst>
          </p:cNvPr>
          <p:cNvSpPr txBox="1"/>
          <p:nvPr/>
        </p:nvSpPr>
        <p:spPr>
          <a:xfrm>
            <a:off x="4993497" y="2126269"/>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Get the values.</a:t>
            </a:r>
          </a:p>
        </p:txBody>
      </p:sp>
      <p:sp>
        <p:nvSpPr>
          <p:cNvPr id="66" name="TextBox 65">
            <a:extLst>
              <a:ext uri="{FF2B5EF4-FFF2-40B4-BE49-F238E27FC236}">
                <a16:creationId xmlns:a16="http://schemas.microsoft.com/office/drawing/2014/main" id="{098BA988-3212-D934-A948-41183D68CC5F}"/>
              </a:ext>
            </a:extLst>
          </p:cNvPr>
          <p:cNvSpPr txBox="1"/>
          <p:nvPr/>
        </p:nvSpPr>
        <p:spPr>
          <a:xfrm>
            <a:off x="4993497" y="2468686"/>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Work out the loss function value using </a:t>
            </a:r>
            <a:r>
              <a:rPr lang="en-GB" b="1"/>
              <a:t>squared error </a:t>
            </a:r>
            <a:r>
              <a:rPr lang="en-GB"/>
              <a:t>loss.</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8FA5D1-0B39-71E7-DAFF-4B6B247F35C3}"/>
                  </a:ext>
                </a:extLst>
              </p:cNvPr>
              <p:cNvSpPr txBox="1"/>
              <p:nvPr/>
            </p:nvSpPr>
            <p:spPr>
              <a:xfrm>
                <a:off x="4993496" y="2817714"/>
                <a:ext cx="6557001" cy="30777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GB" sz="1400" i="1" smtClean="0">
                            <a:latin typeface="Cambria Math" panose="02040503050406030204" pitchFamily="18" charset="0"/>
                          </a:rPr>
                        </m:ctrlPr>
                      </m:sSupPr>
                      <m:e>
                        <m:r>
                          <a:rPr lang="en-GB" sz="1400" b="0" i="1" smtClean="0">
                            <a:latin typeface="Cambria Math" panose="02040503050406030204" pitchFamily="18" charset="0"/>
                          </a:rPr>
                          <m:t>19</m:t>
                        </m:r>
                      </m:e>
                      <m:sup>
                        <m:r>
                          <a:rPr lang="en-GB" sz="1400" b="0" i="1" smtClean="0">
                            <a:latin typeface="Cambria Math" panose="02040503050406030204" pitchFamily="18" charset="0"/>
                          </a:rPr>
                          <m:t>2</m:t>
                        </m:r>
                      </m:sup>
                    </m:sSup>
                    <m:r>
                      <a:rPr lang="en-GB" sz="1400" b="0" i="1" smtClean="0">
                        <a:latin typeface="Cambria Math" panose="02040503050406030204" pitchFamily="18" charset="0"/>
                      </a:rPr>
                      <m:t>+</m:t>
                    </m:r>
                    <m:sSup>
                      <m:sSupPr>
                        <m:ctrlPr>
                          <a:rPr lang="en-GB" sz="1400" i="1">
                            <a:latin typeface="Cambria Math" panose="02040503050406030204" pitchFamily="18" charset="0"/>
                          </a:rPr>
                        </m:ctrlPr>
                      </m:sSupPr>
                      <m:e>
                        <m:r>
                          <a:rPr lang="en-GB" sz="1400" b="0" i="1" smtClean="0">
                            <a:latin typeface="Cambria Math" panose="02040503050406030204" pitchFamily="18" charset="0"/>
                          </a:rPr>
                          <m:t>13</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8</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2</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7</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4</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8</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8</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9</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9</m:t>
                        </m:r>
                      </m:e>
                      <m:sup>
                        <m:r>
                          <a:rPr lang="en-GB" sz="1400" i="1">
                            <a:latin typeface="Cambria Math" panose="02040503050406030204" pitchFamily="18" charset="0"/>
                          </a:rPr>
                          <m:t>2</m:t>
                        </m:r>
                      </m:sup>
                    </m:sSup>
                    <m:r>
                      <a:rPr lang="en-GB" sz="1400" i="1">
                        <a:latin typeface="Cambria Math" panose="02040503050406030204" pitchFamily="18" charset="0"/>
                      </a:rPr>
                      <m:t>+</m:t>
                    </m:r>
                  </m:oMath>
                </a14:m>
                <a:r>
                  <a:rPr lang="en-GB" sz="1400"/>
                  <a:t> </a:t>
                </a:r>
                <a14:m>
                  <m:oMath xmlns:m="http://schemas.openxmlformats.org/officeDocument/2006/math">
                    <m:sSup>
                      <m:sSupPr>
                        <m:ctrlPr>
                          <a:rPr lang="en-GB" sz="1400" i="1">
                            <a:latin typeface="Cambria Math" panose="02040503050406030204" pitchFamily="18" charset="0"/>
                          </a:rPr>
                        </m:ctrlPr>
                      </m:sSupPr>
                      <m:e>
                        <m:r>
                          <a:rPr lang="en-GB" sz="1400" b="0" i="1" smtClean="0">
                            <a:latin typeface="Cambria Math" panose="02040503050406030204" pitchFamily="18" charset="0"/>
                          </a:rPr>
                          <m:t>16</m:t>
                        </m:r>
                      </m:e>
                      <m:sup>
                        <m:r>
                          <a:rPr lang="en-GB" sz="1400" i="1">
                            <a:latin typeface="Cambria Math" panose="02040503050406030204" pitchFamily="18" charset="0"/>
                          </a:rPr>
                          <m:t>2</m:t>
                        </m:r>
                      </m:sup>
                    </m:sSup>
                    <m:r>
                      <a:rPr lang="en-GB" sz="1400" b="0" i="1" smtClean="0">
                        <a:latin typeface="Cambria Math" panose="02040503050406030204" pitchFamily="18" charset="0"/>
                      </a:rPr>
                      <m:t>=1209</m:t>
                    </m:r>
                  </m:oMath>
                </a14:m>
                <a:endParaRPr lang="en-GB"/>
              </a:p>
            </p:txBody>
          </p:sp>
        </mc:Choice>
        <mc:Fallback xmlns="">
          <p:sp>
            <p:nvSpPr>
              <p:cNvPr id="67" name="TextBox 66">
                <a:extLst>
                  <a:ext uri="{FF2B5EF4-FFF2-40B4-BE49-F238E27FC236}">
                    <a16:creationId xmlns:a16="http://schemas.microsoft.com/office/drawing/2014/main" id="{938FA5D1-0B39-71E7-DAFF-4B6B247F35C3}"/>
                  </a:ext>
                </a:extLst>
              </p:cNvPr>
              <p:cNvSpPr txBox="1">
                <a:spLocks noRot="1" noChangeAspect="1" noMove="1" noResize="1" noEditPoints="1" noAdjustHandles="1" noChangeArrowheads="1" noChangeShapeType="1" noTextEdit="1"/>
              </p:cNvSpPr>
              <p:nvPr/>
            </p:nvSpPr>
            <p:spPr>
              <a:xfrm>
                <a:off x="4993496" y="2817714"/>
                <a:ext cx="6557001" cy="307777"/>
              </a:xfrm>
              <a:prstGeom prst="rect">
                <a:avLst/>
              </a:prstGeom>
              <a:blipFill>
                <a:blip r:embed="rId2"/>
                <a:stretch>
                  <a:fillRect l="-93" b="-1372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AFF8B4D-9DB2-EFB2-05C8-3D522AADF332}"/>
              </a:ext>
            </a:extLst>
          </p:cNvPr>
          <p:cNvSpPr txBox="1"/>
          <p:nvPr/>
        </p:nvSpPr>
        <p:spPr>
          <a:xfrm>
            <a:off x="4993495" y="3424680"/>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Let’s make guess number 2.</a:t>
            </a:r>
          </a:p>
        </p:txBody>
      </p:sp>
      <p:sp>
        <p:nvSpPr>
          <p:cNvPr id="50" name="TextBox 49">
            <a:extLst>
              <a:ext uri="{FF2B5EF4-FFF2-40B4-BE49-F238E27FC236}">
                <a16:creationId xmlns:a16="http://schemas.microsoft.com/office/drawing/2014/main" id="{2210475A-9453-9D13-0E56-5BAAB27B24C0}"/>
              </a:ext>
            </a:extLst>
          </p:cNvPr>
          <p:cNvSpPr txBox="1"/>
          <p:nvPr/>
        </p:nvSpPr>
        <p:spPr>
          <a:xfrm>
            <a:off x="4993494" y="3793085"/>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This time the loss is only about 500.</a:t>
            </a:r>
          </a:p>
        </p:txBody>
      </p:sp>
      <p:sp>
        <p:nvSpPr>
          <p:cNvPr id="2" name="TextBox 1">
            <a:extLst>
              <a:ext uri="{FF2B5EF4-FFF2-40B4-BE49-F238E27FC236}">
                <a16:creationId xmlns:a16="http://schemas.microsoft.com/office/drawing/2014/main" id="{69BB4943-8D23-FD6C-54BF-1A2C0B04B551}"/>
              </a:ext>
            </a:extLst>
          </p:cNvPr>
          <p:cNvSpPr txBox="1"/>
          <p:nvPr/>
        </p:nvSpPr>
        <p:spPr>
          <a:xfrm>
            <a:off x="4993493" y="4320168"/>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Let’s make guess number 3.</a:t>
            </a:r>
          </a:p>
        </p:txBody>
      </p:sp>
      <p:sp>
        <p:nvSpPr>
          <p:cNvPr id="27" name="TextBox 26">
            <a:extLst>
              <a:ext uri="{FF2B5EF4-FFF2-40B4-BE49-F238E27FC236}">
                <a16:creationId xmlns:a16="http://schemas.microsoft.com/office/drawing/2014/main" id="{1A5DD1EB-B7DF-E2DF-2BAC-655E91B8E95A}"/>
              </a:ext>
            </a:extLst>
          </p:cNvPr>
          <p:cNvSpPr txBox="1"/>
          <p:nvPr/>
        </p:nvSpPr>
        <p:spPr>
          <a:xfrm>
            <a:off x="4993493" y="4611854"/>
            <a:ext cx="6557001" cy="646331"/>
          </a:xfrm>
          <a:prstGeom prst="rect">
            <a:avLst/>
          </a:prstGeom>
          <a:noFill/>
        </p:spPr>
        <p:txBody>
          <a:bodyPr wrap="square" rtlCol="0">
            <a:spAutoFit/>
          </a:bodyPr>
          <a:lstStyle/>
          <a:p>
            <a:pPr marL="285750" indent="-285750">
              <a:buFont typeface="Arial" panose="020B0604020202020204" pitchFamily="34" charset="0"/>
              <a:buChar char="•"/>
            </a:pPr>
            <a:r>
              <a:rPr lang="en-GB"/>
              <a:t>This time the loss is about 300, and the curve looks like a good fit!</a:t>
            </a:r>
          </a:p>
        </p:txBody>
      </p:sp>
      <p:sp>
        <p:nvSpPr>
          <p:cNvPr id="34" name="TextBox 33">
            <a:extLst>
              <a:ext uri="{FF2B5EF4-FFF2-40B4-BE49-F238E27FC236}">
                <a16:creationId xmlns:a16="http://schemas.microsoft.com/office/drawing/2014/main" id="{2E9D4741-24DC-30E8-3BE6-4CC1DD5AABC6}"/>
              </a:ext>
            </a:extLst>
          </p:cNvPr>
          <p:cNvSpPr txBox="1"/>
          <p:nvPr/>
        </p:nvSpPr>
        <p:spPr>
          <a:xfrm>
            <a:off x="4993492" y="5433913"/>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Let’s make guess number 4.</a:t>
            </a:r>
          </a:p>
        </p:txBody>
      </p:sp>
      <p:sp>
        <p:nvSpPr>
          <p:cNvPr id="35" name="Freeform: Shape 34">
            <a:extLst>
              <a:ext uri="{FF2B5EF4-FFF2-40B4-BE49-F238E27FC236}">
                <a16:creationId xmlns:a16="http://schemas.microsoft.com/office/drawing/2014/main" id="{F502D78B-4185-D1A3-96FD-FFACA4A10DA8}"/>
              </a:ext>
            </a:extLst>
          </p:cNvPr>
          <p:cNvSpPr/>
          <p:nvPr/>
        </p:nvSpPr>
        <p:spPr>
          <a:xfrm>
            <a:off x="949036" y="3290455"/>
            <a:ext cx="3110346" cy="1752600"/>
          </a:xfrm>
          <a:custGeom>
            <a:avLst/>
            <a:gdLst>
              <a:gd name="connsiteX0" fmla="*/ 0 w 3110346"/>
              <a:gd name="connsiteY0" fmla="*/ 1752600 h 1752600"/>
              <a:gd name="connsiteX1" fmla="*/ 748146 w 3110346"/>
              <a:gd name="connsiteY1" fmla="*/ 1191490 h 1752600"/>
              <a:gd name="connsiteX2" fmla="*/ 1343891 w 3110346"/>
              <a:gd name="connsiteY2" fmla="*/ 353290 h 1752600"/>
              <a:gd name="connsiteX3" fmla="*/ 1787237 w 3110346"/>
              <a:gd name="connsiteY3" fmla="*/ 76200 h 1752600"/>
              <a:gd name="connsiteX4" fmla="*/ 3110346 w 3110346"/>
              <a:gd name="connsiteY4" fmla="*/ 0 h 175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0346" h="1752600">
                <a:moveTo>
                  <a:pt x="0" y="1752600"/>
                </a:moveTo>
                <a:cubicBezTo>
                  <a:pt x="262082" y="1588654"/>
                  <a:pt x="524164" y="1424708"/>
                  <a:pt x="748146" y="1191490"/>
                </a:cubicBezTo>
                <a:cubicBezTo>
                  <a:pt x="972128" y="958272"/>
                  <a:pt x="1170709" y="539172"/>
                  <a:pt x="1343891" y="353290"/>
                </a:cubicBezTo>
                <a:cubicBezTo>
                  <a:pt x="1517073" y="167408"/>
                  <a:pt x="1492828" y="135082"/>
                  <a:pt x="1787237" y="76200"/>
                </a:cubicBezTo>
                <a:cubicBezTo>
                  <a:pt x="2081646" y="17318"/>
                  <a:pt x="2595996" y="8659"/>
                  <a:pt x="3110346" y="0"/>
                </a:cubicBezTo>
              </a:path>
            </a:pathLst>
          </a:custGeom>
          <a:noFill/>
          <a:ln w="38100">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34979A3F-294A-80A9-951F-A2E4B11C2618}"/>
              </a:ext>
            </a:extLst>
          </p:cNvPr>
          <p:cNvSpPr txBox="1"/>
          <p:nvPr/>
        </p:nvSpPr>
        <p:spPr>
          <a:xfrm>
            <a:off x="4993491" y="5768651"/>
            <a:ext cx="6557001" cy="646331"/>
          </a:xfrm>
          <a:prstGeom prst="rect">
            <a:avLst/>
          </a:prstGeom>
          <a:noFill/>
        </p:spPr>
        <p:txBody>
          <a:bodyPr wrap="square" rtlCol="0">
            <a:spAutoFit/>
          </a:bodyPr>
          <a:lstStyle/>
          <a:p>
            <a:pPr marL="285750" indent="-285750">
              <a:buFont typeface="Arial" panose="020B0604020202020204" pitchFamily="34" charset="0"/>
              <a:buChar char="•"/>
            </a:pPr>
            <a:r>
              <a:rPr lang="en-GB"/>
              <a:t>The loss is about 100, and the curve looks to fit the data perfectly, without </a:t>
            </a:r>
            <a:r>
              <a:rPr lang="en-GB" b="1"/>
              <a:t>overfitting</a:t>
            </a:r>
            <a:r>
              <a:rPr lang="en-GB"/>
              <a:t>!</a:t>
            </a:r>
          </a:p>
        </p:txBody>
      </p:sp>
      <p:grpSp>
        <p:nvGrpSpPr>
          <p:cNvPr id="3" name="Group 2">
            <a:extLst>
              <a:ext uri="{FF2B5EF4-FFF2-40B4-BE49-F238E27FC236}">
                <a16:creationId xmlns:a16="http://schemas.microsoft.com/office/drawing/2014/main" id="{CAB7E22D-D970-620B-F6AC-54337BAAC253}"/>
              </a:ext>
            </a:extLst>
          </p:cNvPr>
          <p:cNvGrpSpPr/>
          <p:nvPr/>
        </p:nvGrpSpPr>
        <p:grpSpPr>
          <a:xfrm>
            <a:off x="8103705" y="323166"/>
            <a:ext cx="3547595" cy="1684644"/>
            <a:chOff x="8103705" y="323166"/>
            <a:chExt cx="3547595" cy="1684644"/>
          </a:xfrm>
        </p:grpSpPr>
        <p:sp>
          <p:nvSpPr>
            <p:cNvPr id="7" name="Rectangle: Rounded Corners 6">
              <a:extLst>
                <a:ext uri="{FF2B5EF4-FFF2-40B4-BE49-F238E27FC236}">
                  <a16:creationId xmlns:a16="http://schemas.microsoft.com/office/drawing/2014/main" id="{CB66BC5A-57E3-0192-3250-48DE6D4E2CD3}"/>
                </a:ext>
              </a:extLst>
            </p:cNvPr>
            <p:cNvSpPr/>
            <p:nvPr/>
          </p:nvSpPr>
          <p:spPr>
            <a:xfrm>
              <a:off x="8271996" y="323166"/>
              <a:ext cx="3379304" cy="874460"/>
            </a:xfrm>
            <a:prstGeom prst="roundRect">
              <a:avLst/>
            </a:prstGeom>
            <a:solidFill>
              <a:schemeClr val="bg1"/>
            </a:solid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rPr>
                <a:t>Difference between the predicted value and actual value. </a:t>
              </a:r>
            </a:p>
          </p:txBody>
        </p:sp>
        <p:cxnSp>
          <p:nvCxnSpPr>
            <p:cNvPr id="8" name="Connector: Curved 7">
              <a:extLst>
                <a:ext uri="{FF2B5EF4-FFF2-40B4-BE49-F238E27FC236}">
                  <a16:creationId xmlns:a16="http://schemas.microsoft.com/office/drawing/2014/main" id="{9CD80B98-F81F-9948-1975-017E40DC976E}"/>
                </a:ext>
              </a:extLst>
            </p:cNvPr>
            <p:cNvCxnSpPr>
              <a:cxnSpLocks/>
              <a:stCxn id="7" idx="2"/>
            </p:cNvCxnSpPr>
            <p:nvPr/>
          </p:nvCxnSpPr>
          <p:spPr>
            <a:xfrm rot="5400000">
              <a:off x="8627584" y="673746"/>
              <a:ext cx="810185" cy="185794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360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EB1EF-BD02-C563-3EDF-106C566CBE1D}"/>
              </a:ext>
            </a:extLst>
          </p:cNvPr>
          <p:cNvSpPr>
            <a:spLocks noGrp="1"/>
          </p:cNvSpPr>
          <p:nvPr>
            <p:ph type="title"/>
          </p:nvPr>
        </p:nvSpPr>
        <p:spPr/>
        <p:txBody>
          <a:bodyPr/>
          <a:lstStyle/>
          <a:p>
            <a:r>
              <a:rPr lang="en-GB"/>
              <a:t>Today we will learn:</a:t>
            </a:r>
          </a:p>
        </p:txBody>
      </p:sp>
      <p:sp>
        <p:nvSpPr>
          <p:cNvPr id="3" name="Content Placeholder 2">
            <a:extLst>
              <a:ext uri="{FF2B5EF4-FFF2-40B4-BE49-F238E27FC236}">
                <a16:creationId xmlns:a16="http://schemas.microsoft.com/office/drawing/2014/main" id="{E71C3D6A-F619-C50A-1C43-6A4A6F25FAD2}"/>
              </a:ext>
            </a:extLst>
          </p:cNvPr>
          <p:cNvSpPr>
            <a:spLocks noGrp="1"/>
          </p:cNvSpPr>
          <p:nvPr>
            <p:ph idx="1"/>
          </p:nvPr>
        </p:nvSpPr>
        <p:spPr/>
        <p:txBody>
          <a:bodyPr>
            <a:normAutofit/>
          </a:bodyPr>
          <a:lstStyle/>
          <a:p>
            <a:r>
              <a:rPr lang="en-GB"/>
              <a:t>Today we will learn about machine learning models: </a:t>
            </a:r>
          </a:p>
          <a:p>
            <a:pPr marL="0" indent="0">
              <a:buNone/>
            </a:pPr>
            <a:endParaRPr lang="en-GB"/>
          </a:p>
          <a:p>
            <a:pPr lvl="1"/>
            <a:r>
              <a:rPr lang="en-GB"/>
              <a:t>How they work</a:t>
            </a:r>
          </a:p>
          <a:p>
            <a:pPr lvl="1"/>
            <a:r>
              <a:rPr lang="en-GB"/>
              <a:t>How to evaluate their performance</a:t>
            </a:r>
          </a:p>
          <a:p>
            <a:pPr lvl="1"/>
            <a:r>
              <a:rPr lang="en-GB"/>
              <a:t>How we might test and assure them </a:t>
            </a:r>
          </a:p>
          <a:p>
            <a:endParaRPr lang="en-GB"/>
          </a:p>
          <a:p>
            <a:endParaRPr lang="en-GB"/>
          </a:p>
          <a:p>
            <a:endParaRPr lang="en-GB"/>
          </a:p>
        </p:txBody>
      </p:sp>
      <p:pic>
        <p:nvPicPr>
          <p:cNvPr id="4" name="Video 4" title="Cogs turning inside head outline">
            <a:hlinkClick r:id="" action="ppaction://media"/>
            <a:extLst>
              <a:ext uri="{FF2B5EF4-FFF2-40B4-BE49-F238E27FC236}">
                <a16:creationId xmlns:a16="http://schemas.microsoft.com/office/drawing/2014/main" id="{B0199B39-36D5-65A5-007B-A9E45BB099F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5592" r="26979"/>
          <a:stretch/>
        </p:blipFill>
        <p:spPr>
          <a:xfrm>
            <a:off x="8276493" y="3032369"/>
            <a:ext cx="3313722" cy="3825631"/>
          </a:xfrm>
          <a:prstGeom prst="rect">
            <a:avLst/>
          </a:prstGeom>
        </p:spPr>
      </p:pic>
    </p:spTree>
    <p:extLst>
      <p:ext uri="{BB962C8B-B14F-4D97-AF65-F5344CB8AC3E}">
        <p14:creationId xmlns:p14="http://schemas.microsoft.com/office/powerpoint/2010/main" val="295232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repeatCount="indefinite"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Group 157">
            <a:extLst>
              <a:ext uri="{FF2B5EF4-FFF2-40B4-BE49-F238E27FC236}">
                <a16:creationId xmlns:a16="http://schemas.microsoft.com/office/drawing/2014/main" id="{7BC410BB-AC25-238C-DB1F-B629F97E8581}"/>
              </a:ext>
            </a:extLst>
          </p:cNvPr>
          <p:cNvGrpSpPr/>
          <p:nvPr/>
        </p:nvGrpSpPr>
        <p:grpSpPr>
          <a:xfrm>
            <a:off x="347993" y="1888378"/>
            <a:ext cx="4030576" cy="4003141"/>
            <a:chOff x="347580" y="1577717"/>
            <a:chExt cx="3121325" cy="3042852"/>
          </a:xfrm>
        </p:grpSpPr>
        <p:grpSp>
          <p:nvGrpSpPr>
            <p:cNvPr id="28" name="Group 27">
              <a:extLst>
                <a:ext uri="{FF2B5EF4-FFF2-40B4-BE49-F238E27FC236}">
                  <a16:creationId xmlns:a16="http://schemas.microsoft.com/office/drawing/2014/main" id="{9C83E84A-F14D-BDEF-C6FF-3F1E2C9B671F}"/>
                </a:ext>
              </a:extLst>
            </p:cNvPr>
            <p:cNvGrpSpPr/>
            <p:nvPr/>
          </p:nvGrpSpPr>
          <p:grpSpPr>
            <a:xfrm>
              <a:off x="347580" y="1577717"/>
              <a:ext cx="3121325" cy="3042852"/>
              <a:chOff x="687624" y="1967537"/>
              <a:chExt cx="3121325" cy="3042852"/>
            </a:xfrm>
          </p:grpSpPr>
          <p:cxnSp>
            <p:nvCxnSpPr>
              <p:cNvPr id="29" name="Straight Arrow Connector 28">
                <a:extLst>
                  <a:ext uri="{FF2B5EF4-FFF2-40B4-BE49-F238E27FC236}">
                    <a16:creationId xmlns:a16="http://schemas.microsoft.com/office/drawing/2014/main" id="{E98E051B-67B2-D887-5265-F09A832721EF}"/>
                  </a:ext>
                </a:extLst>
              </p:cNvPr>
              <p:cNvCxnSpPr/>
              <p:nvPr/>
            </p:nvCxnSpPr>
            <p:spPr>
              <a:xfrm>
                <a:off x="1015299" y="4773799"/>
                <a:ext cx="279365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665C525-F74D-6AF0-6560-7FC1BAE638E2}"/>
                  </a:ext>
                </a:extLst>
              </p:cNvPr>
              <p:cNvCxnSpPr>
                <a:cxnSpLocks/>
              </p:cNvCxnSpPr>
              <p:nvPr/>
            </p:nvCxnSpPr>
            <p:spPr>
              <a:xfrm flipV="1">
                <a:off x="1015299" y="1967537"/>
                <a:ext cx="0" cy="280626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4F4D99-10BC-8177-B7C1-146C1D008D8C}"/>
                  </a:ext>
                </a:extLst>
              </p:cNvPr>
              <p:cNvSpPr txBox="1"/>
              <p:nvPr/>
            </p:nvSpPr>
            <p:spPr>
              <a:xfrm>
                <a:off x="1928658" y="4729654"/>
                <a:ext cx="1018185" cy="280735"/>
              </a:xfrm>
              <a:prstGeom prst="rect">
                <a:avLst/>
              </a:prstGeom>
              <a:noFill/>
            </p:spPr>
            <p:txBody>
              <a:bodyPr wrap="none" rtlCol="0">
                <a:spAutoFit/>
              </a:bodyPr>
              <a:lstStyle/>
              <a:p>
                <a:r>
                  <a:rPr lang="en-GB"/>
                  <a:t>Altitude (m)</a:t>
                </a:r>
              </a:p>
            </p:txBody>
          </p:sp>
          <p:sp>
            <p:nvSpPr>
              <p:cNvPr id="32" name="TextBox 31">
                <a:extLst>
                  <a:ext uri="{FF2B5EF4-FFF2-40B4-BE49-F238E27FC236}">
                    <a16:creationId xmlns:a16="http://schemas.microsoft.com/office/drawing/2014/main" id="{3589F93D-7A1C-FF83-6E20-29A9FD63ACB0}"/>
                  </a:ext>
                </a:extLst>
              </p:cNvPr>
              <p:cNvSpPr txBox="1"/>
              <p:nvPr/>
            </p:nvSpPr>
            <p:spPr>
              <a:xfrm rot="16200000">
                <a:off x="283807" y="3285991"/>
                <a:ext cx="1093649" cy="286015"/>
              </a:xfrm>
              <a:prstGeom prst="rect">
                <a:avLst/>
              </a:prstGeom>
              <a:noFill/>
            </p:spPr>
            <p:txBody>
              <a:bodyPr wrap="none" rtlCol="0">
                <a:spAutoFit/>
              </a:bodyPr>
              <a:lstStyle/>
              <a:p>
                <a:r>
                  <a:rPr lang="en-GB"/>
                  <a:t>Rainfall (mm)</a:t>
                </a:r>
              </a:p>
            </p:txBody>
          </p:sp>
        </p:grpSp>
        <p:sp>
          <p:nvSpPr>
            <p:cNvPr id="110" name="Oval 109">
              <a:extLst>
                <a:ext uri="{FF2B5EF4-FFF2-40B4-BE49-F238E27FC236}">
                  <a16:creationId xmlns:a16="http://schemas.microsoft.com/office/drawing/2014/main" id="{50603CDC-FCBB-8835-3687-8613706407B7}"/>
                </a:ext>
              </a:extLst>
            </p:cNvPr>
            <p:cNvSpPr/>
            <p:nvPr/>
          </p:nvSpPr>
          <p:spPr>
            <a:xfrm rot="20214965">
              <a:off x="1351845" y="337830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6AD16DA6-0D5B-ED7C-E243-0F0BBF17BD66}"/>
                </a:ext>
              </a:extLst>
            </p:cNvPr>
            <p:cNvSpPr/>
            <p:nvPr/>
          </p:nvSpPr>
          <p:spPr>
            <a:xfrm rot="20214965">
              <a:off x="1702825" y="3396633"/>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a16="http://schemas.microsoft.com/office/drawing/2014/main" id="{A7EFD417-16BC-87E8-CDBD-7CCD1A851996}"/>
                </a:ext>
              </a:extLst>
            </p:cNvPr>
            <p:cNvSpPr/>
            <p:nvPr/>
          </p:nvSpPr>
          <p:spPr>
            <a:xfrm rot="20214965">
              <a:off x="2017921" y="2485517"/>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a16="http://schemas.microsoft.com/office/drawing/2014/main" id="{00123237-B1EF-7376-5F50-BE95B12F4899}"/>
                </a:ext>
              </a:extLst>
            </p:cNvPr>
            <p:cNvSpPr/>
            <p:nvPr/>
          </p:nvSpPr>
          <p:spPr>
            <a:xfrm rot="20214965">
              <a:off x="919243" y="3940886"/>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a:extLst>
                <a:ext uri="{FF2B5EF4-FFF2-40B4-BE49-F238E27FC236}">
                  <a16:creationId xmlns:a16="http://schemas.microsoft.com/office/drawing/2014/main" id="{A2DE13E0-6F19-C0A0-E8BB-633AC6AEC8D8}"/>
                </a:ext>
              </a:extLst>
            </p:cNvPr>
            <p:cNvSpPr/>
            <p:nvPr/>
          </p:nvSpPr>
          <p:spPr>
            <a:xfrm rot="20214965">
              <a:off x="2499562" y="262776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a:extLst>
                <a:ext uri="{FF2B5EF4-FFF2-40B4-BE49-F238E27FC236}">
                  <a16:creationId xmlns:a16="http://schemas.microsoft.com/office/drawing/2014/main" id="{D0BDEFA0-E021-4EED-B67C-9533BAB78B3E}"/>
                </a:ext>
              </a:extLst>
            </p:cNvPr>
            <p:cNvSpPr/>
            <p:nvPr/>
          </p:nvSpPr>
          <p:spPr>
            <a:xfrm rot="20214965">
              <a:off x="2843814" y="262776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Oval 134">
              <a:extLst>
                <a:ext uri="{FF2B5EF4-FFF2-40B4-BE49-F238E27FC236}">
                  <a16:creationId xmlns:a16="http://schemas.microsoft.com/office/drawing/2014/main" id="{04E4C00C-2372-1B59-9096-8BEB2C8CF594}"/>
                </a:ext>
              </a:extLst>
            </p:cNvPr>
            <p:cNvSpPr/>
            <p:nvPr/>
          </p:nvSpPr>
          <p:spPr>
            <a:xfrm rot="20214965">
              <a:off x="1214514" y="371945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a:extLst>
                <a:ext uri="{FF2B5EF4-FFF2-40B4-BE49-F238E27FC236}">
                  <a16:creationId xmlns:a16="http://schemas.microsoft.com/office/drawing/2014/main" id="{4AAACDB1-2818-9419-EA13-10CA29AFF370}"/>
                </a:ext>
              </a:extLst>
            </p:cNvPr>
            <p:cNvSpPr/>
            <p:nvPr/>
          </p:nvSpPr>
          <p:spPr>
            <a:xfrm rot="20214965">
              <a:off x="1595867" y="309309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Oval 145">
              <a:extLst>
                <a:ext uri="{FF2B5EF4-FFF2-40B4-BE49-F238E27FC236}">
                  <a16:creationId xmlns:a16="http://schemas.microsoft.com/office/drawing/2014/main" id="{295D343D-6E5E-51C3-3FCC-7D18EA156F42}"/>
                </a:ext>
              </a:extLst>
            </p:cNvPr>
            <p:cNvSpPr/>
            <p:nvPr/>
          </p:nvSpPr>
          <p:spPr>
            <a:xfrm rot="20214965">
              <a:off x="1930761" y="2785824"/>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a:extLst>
                <a:ext uri="{FF2B5EF4-FFF2-40B4-BE49-F238E27FC236}">
                  <a16:creationId xmlns:a16="http://schemas.microsoft.com/office/drawing/2014/main" id="{363A80D7-C55D-122C-D0EB-64EDAC731E71}"/>
                </a:ext>
              </a:extLst>
            </p:cNvPr>
            <p:cNvSpPr/>
            <p:nvPr/>
          </p:nvSpPr>
          <p:spPr>
            <a:xfrm rot="20214965">
              <a:off x="3088181" y="2767048"/>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Oval 156">
              <a:extLst>
                <a:ext uri="{FF2B5EF4-FFF2-40B4-BE49-F238E27FC236}">
                  <a16:creationId xmlns:a16="http://schemas.microsoft.com/office/drawing/2014/main" id="{6D3CD6A2-BC9A-F914-A5A3-0F7EBE5B854F}"/>
                </a:ext>
              </a:extLst>
            </p:cNvPr>
            <p:cNvSpPr/>
            <p:nvPr/>
          </p:nvSpPr>
          <p:spPr>
            <a:xfrm rot="20214965">
              <a:off x="3150525" y="2462201"/>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TextBox 32">
            <a:extLst>
              <a:ext uri="{FF2B5EF4-FFF2-40B4-BE49-F238E27FC236}">
                <a16:creationId xmlns:a16="http://schemas.microsoft.com/office/drawing/2014/main" id="{1175B3DD-C894-2BF6-8A08-44D7EA7F040C}"/>
              </a:ext>
            </a:extLst>
          </p:cNvPr>
          <p:cNvSpPr txBox="1"/>
          <p:nvPr/>
        </p:nvSpPr>
        <p:spPr>
          <a:xfrm>
            <a:off x="4993498" y="1461739"/>
            <a:ext cx="6557001" cy="646331"/>
          </a:xfrm>
          <a:prstGeom prst="rect">
            <a:avLst/>
          </a:prstGeom>
          <a:noFill/>
        </p:spPr>
        <p:txBody>
          <a:bodyPr wrap="square" rtlCol="0">
            <a:spAutoFit/>
          </a:bodyPr>
          <a:lstStyle/>
          <a:p>
            <a:pPr marL="285750" indent="-285750">
              <a:buFont typeface="Arial" panose="020B0604020202020204" pitchFamily="34" charset="0"/>
              <a:buChar char="•"/>
            </a:pPr>
            <a:r>
              <a:rPr lang="en-GB"/>
              <a:t>Our model might not know when to stop, and will keep generating new curves to fit the training data.  </a:t>
            </a:r>
          </a:p>
        </p:txBody>
      </p:sp>
      <p:sp>
        <p:nvSpPr>
          <p:cNvPr id="17" name="Title 3">
            <a:extLst>
              <a:ext uri="{FF2B5EF4-FFF2-40B4-BE49-F238E27FC236}">
                <a16:creationId xmlns:a16="http://schemas.microsoft.com/office/drawing/2014/main" id="{179892DD-7DD2-E9D8-180E-67A72C334AD0}"/>
              </a:ext>
            </a:extLst>
          </p:cNvPr>
          <p:cNvSpPr txBox="1">
            <a:spLocks/>
          </p:cNvSpPr>
          <p:nvPr/>
        </p:nvSpPr>
        <p:spPr>
          <a:xfrm>
            <a:off x="124691" y="1361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a:t>Wait, what’s overfitting?</a:t>
            </a:r>
          </a:p>
        </p:txBody>
      </p:sp>
      <p:sp>
        <p:nvSpPr>
          <p:cNvPr id="3" name="Freeform: Shape 2">
            <a:extLst>
              <a:ext uri="{FF2B5EF4-FFF2-40B4-BE49-F238E27FC236}">
                <a16:creationId xmlns:a16="http://schemas.microsoft.com/office/drawing/2014/main" id="{B23440EC-BCBC-FA90-1662-251B762B926B}"/>
              </a:ext>
            </a:extLst>
          </p:cNvPr>
          <p:cNvSpPr/>
          <p:nvPr/>
        </p:nvSpPr>
        <p:spPr>
          <a:xfrm>
            <a:off x="935182" y="1295400"/>
            <a:ext cx="3193473" cy="3751027"/>
          </a:xfrm>
          <a:custGeom>
            <a:avLst/>
            <a:gdLst>
              <a:gd name="connsiteX0" fmla="*/ 0 w 3193473"/>
              <a:gd name="connsiteY0" fmla="*/ 3747655 h 3751027"/>
              <a:gd name="connsiteX1" fmla="*/ 297873 w 3193473"/>
              <a:gd name="connsiteY1" fmla="*/ 3726873 h 3751027"/>
              <a:gd name="connsiteX2" fmla="*/ 519545 w 3193473"/>
              <a:gd name="connsiteY2" fmla="*/ 3567545 h 3751027"/>
              <a:gd name="connsiteX3" fmla="*/ 547254 w 3193473"/>
              <a:gd name="connsiteY3" fmla="*/ 3352800 h 3751027"/>
              <a:gd name="connsiteX4" fmla="*/ 637309 w 3193473"/>
              <a:gd name="connsiteY4" fmla="*/ 3131127 h 3751027"/>
              <a:gd name="connsiteX5" fmla="*/ 789709 w 3193473"/>
              <a:gd name="connsiteY5" fmla="*/ 2951018 h 3751027"/>
              <a:gd name="connsiteX6" fmla="*/ 983673 w 3193473"/>
              <a:gd name="connsiteY6" fmla="*/ 2660073 h 3751027"/>
              <a:gd name="connsiteX7" fmla="*/ 1066800 w 3193473"/>
              <a:gd name="connsiteY7" fmla="*/ 2618509 h 3751027"/>
              <a:gd name="connsiteX8" fmla="*/ 1136073 w 3193473"/>
              <a:gd name="connsiteY8" fmla="*/ 2951018 h 3751027"/>
              <a:gd name="connsiteX9" fmla="*/ 1246909 w 3193473"/>
              <a:gd name="connsiteY9" fmla="*/ 3041073 h 3751027"/>
              <a:gd name="connsiteX10" fmla="*/ 1364673 w 3193473"/>
              <a:gd name="connsiteY10" fmla="*/ 2847109 h 3751027"/>
              <a:gd name="connsiteX11" fmla="*/ 1482436 w 3193473"/>
              <a:gd name="connsiteY11" fmla="*/ 2119745 h 3751027"/>
              <a:gd name="connsiteX12" fmla="*/ 1648691 w 3193473"/>
              <a:gd name="connsiteY12" fmla="*/ 1766455 h 3751027"/>
              <a:gd name="connsiteX13" fmla="*/ 1939636 w 3193473"/>
              <a:gd name="connsiteY13" fmla="*/ 1461655 h 3751027"/>
              <a:gd name="connsiteX14" fmla="*/ 2112818 w 3193473"/>
              <a:gd name="connsiteY14" fmla="*/ 1558636 h 3751027"/>
              <a:gd name="connsiteX15" fmla="*/ 2272145 w 3193473"/>
              <a:gd name="connsiteY15" fmla="*/ 2265218 h 3751027"/>
              <a:gd name="connsiteX16" fmla="*/ 2334491 w 3193473"/>
              <a:gd name="connsiteY16" fmla="*/ 3144982 h 3751027"/>
              <a:gd name="connsiteX17" fmla="*/ 2521527 w 3193473"/>
              <a:gd name="connsiteY17" fmla="*/ 3158836 h 3751027"/>
              <a:gd name="connsiteX18" fmla="*/ 2667000 w 3193473"/>
              <a:gd name="connsiteY18" fmla="*/ 2175164 h 3751027"/>
              <a:gd name="connsiteX19" fmla="*/ 2701636 w 3193473"/>
              <a:gd name="connsiteY19" fmla="*/ 1801091 h 3751027"/>
              <a:gd name="connsiteX20" fmla="*/ 2854036 w 3193473"/>
              <a:gd name="connsiteY20" fmla="*/ 2008909 h 3751027"/>
              <a:gd name="connsiteX21" fmla="*/ 2985654 w 3193473"/>
              <a:gd name="connsiteY21" fmla="*/ 2195945 h 3751027"/>
              <a:gd name="connsiteX22" fmla="*/ 3075709 w 3193473"/>
              <a:gd name="connsiteY22" fmla="*/ 1752600 h 3751027"/>
              <a:gd name="connsiteX23" fmla="*/ 3193473 w 3193473"/>
              <a:gd name="connsiteY23" fmla="*/ 0 h 375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93473" h="3751027">
                <a:moveTo>
                  <a:pt x="0" y="3747655"/>
                </a:moveTo>
                <a:cubicBezTo>
                  <a:pt x="105641" y="3752273"/>
                  <a:pt x="211282" y="3756891"/>
                  <a:pt x="297873" y="3726873"/>
                </a:cubicBezTo>
                <a:cubicBezTo>
                  <a:pt x="384464" y="3696855"/>
                  <a:pt x="477982" y="3629890"/>
                  <a:pt x="519545" y="3567545"/>
                </a:cubicBezTo>
                <a:cubicBezTo>
                  <a:pt x="561109" y="3505199"/>
                  <a:pt x="527627" y="3425536"/>
                  <a:pt x="547254" y="3352800"/>
                </a:cubicBezTo>
                <a:cubicBezTo>
                  <a:pt x="566881" y="3280064"/>
                  <a:pt x="596900" y="3198091"/>
                  <a:pt x="637309" y="3131127"/>
                </a:cubicBezTo>
                <a:cubicBezTo>
                  <a:pt x="677718" y="3064163"/>
                  <a:pt x="731982" y="3029527"/>
                  <a:pt x="789709" y="2951018"/>
                </a:cubicBezTo>
                <a:cubicBezTo>
                  <a:pt x="847436" y="2872509"/>
                  <a:pt x="937491" y="2715491"/>
                  <a:pt x="983673" y="2660073"/>
                </a:cubicBezTo>
                <a:cubicBezTo>
                  <a:pt x="1029855" y="2604655"/>
                  <a:pt x="1041400" y="2570018"/>
                  <a:pt x="1066800" y="2618509"/>
                </a:cubicBezTo>
                <a:cubicBezTo>
                  <a:pt x="1092200" y="2667000"/>
                  <a:pt x="1106055" y="2880591"/>
                  <a:pt x="1136073" y="2951018"/>
                </a:cubicBezTo>
                <a:cubicBezTo>
                  <a:pt x="1166091" y="3021445"/>
                  <a:pt x="1208809" y="3058391"/>
                  <a:pt x="1246909" y="3041073"/>
                </a:cubicBezTo>
                <a:cubicBezTo>
                  <a:pt x="1285009" y="3023755"/>
                  <a:pt x="1325419" y="3000664"/>
                  <a:pt x="1364673" y="2847109"/>
                </a:cubicBezTo>
                <a:cubicBezTo>
                  <a:pt x="1403928" y="2693554"/>
                  <a:pt x="1435100" y="2299854"/>
                  <a:pt x="1482436" y="2119745"/>
                </a:cubicBezTo>
                <a:cubicBezTo>
                  <a:pt x="1529772" y="1939636"/>
                  <a:pt x="1572491" y="1876137"/>
                  <a:pt x="1648691" y="1766455"/>
                </a:cubicBezTo>
                <a:cubicBezTo>
                  <a:pt x="1724891" y="1656773"/>
                  <a:pt x="1862281" y="1496292"/>
                  <a:pt x="1939636" y="1461655"/>
                </a:cubicBezTo>
                <a:cubicBezTo>
                  <a:pt x="2016991" y="1427018"/>
                  <a:pt x="2057400" y="1424709"/>
                  <a:pt x="2112818" y="1558636"/>
                </a:cubicBezTo>
                <a:cubicBezTo>
                  <a:pt x="2168236" y="1692563"/>
                  <a:pt x="2235200" y="2000827"/>
                  <a:pt x="2272145" y="2265218"/>
                </a:cubicBezTo>
                <a:cubicBezTo>
                  <a:pt x="2309091" y="2529609"/>
                  <a:pt x="2292927" y="2996046"/>
                  <a:pt x="2334491" y="3144982"/>
                </a:cubicBezTo>
                <a:cubicBezTo>
                  <a:pt x="2376055" y="3293918"/>
                  <a:pt x="2466109" y="3320472"/>
                  <a:pt x="2521527" y="3158836"/>
                </a:cubicBezTo>
                <a:cubicBezTo>
                  <a:pt x="2576945" y="2997200"/>
                  <a:pt x="2636982" y="2401455"/>
                  <a:pt x="2667000" y="2175164"/>
                </a:cubicBezTo>
                <a:cubicBezTo>
                  <a:pt x="2697018" y="1948873"/>
                  <a:pt x="2670463" y="1828800"/>
                  <a:pt x="2701636" y="1801091"/>
                </a:cubicBezTo>
                <a:cubicBezTo>
                  <a:pt x="2732809" y="1773382"/>
                  <a:pt x="2806700" y="1943100"/>
                  <a:pt x="2854036" y="2008909"/>
                </a:cubicBezTo>
                <a:cubicBezTo>
                  <a:pt x="2901372" y="2074718"/>
                  <a:pt x="2948709" y="2238663"/>
                  <a:pt x="2985654" y="2195945"/>
                </a:cubicBezTo>
                <a:cubicBezTo>
                  <a:pt x="3022599" y="2153227"/>
                  <a:pt x="3041073" y="2118591"/>
                  <a:pt x="3075709" y="1752600"/>
                </a:cubicBezTo>
                <a:cubicBezTo>
                  <a:pt x="3110345" y="1386609"/>
                  <a:pt x="3151909" y="693304"/>
                  <a:pt x="3193473" y="0"/>
                </a:cubicBezTo>
              </a:path>
            </a:pathLst>
          </a:custGeom>
          <a:noFill/>
          <a:ln w="28575">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21C8EE6-2A24-96EC-949C-A3FA3363BCF3}"/>
              </a:ext>
            </a:extLst>
          </p:cNvPr>
          <p:cNvSpPr txBox="1"/>
          <p:nvPr/>
        </p:nvSpPr>
        <p:spPr>
          <a:xfrm>
            <a:off x="4993498" y="2208410"/>
            <a:ext cx="6557001" cy="646331"/>
          </a:xfrm>
          <a:prstGeom prst="rect">
            <a:avLst/>
          </a:prstGeom>
          <a:noFill/>
        </p:spPr>
        <p:txBody>
          <a:bodyPr wrap="square" rtlCol="0">
            <a:spAutoFit/>
          </a:bodyPr>
          <a:lstStyle/>
          <a:p>
            <a:pPr marL="285750" indent="-285750">
              <a:buFont typeface="Arial" panose="020B0604020202020204" pitchFamily="34" charset="0"/>
              <a:buChar char="•"/>
            </a:pPr>
            <a:r>
              <a:rPr lang="en-GB"/>
              <a:t>The model has managed to find a mathematical equation that has reduced our loss function to essentially 0. </a:t>
            </a:r>
          </a:p>
        </p:txBody>
      </p:sp>
      <p:sp>
        <p:nvSpPr>
          <p:cNvPr id="8" name="TextBox 7">
            <a:extLst>
              <a:ext uri="{FF2B5EF4-FFF2-40B4-BE49-F238E27FC236}">
                <a16:creationId xmlns:a16="http://schemas.microsoft.com/office/drawing/2014/main" id="{24DFA001-FB20-7E48-8BDD-481F707E9CCF}"/>
              </a:ext>
            </a:extLst>
          </p:cNvPr>
          <p:cNvSpPr txBox="1"/>
          <p:nvPr/>
        </p:nvSpPr>
        <p:spPr>
          <a:xfrm>
            <a:off x="4993497" y="2976721"/>
            <a:ext cx="6557001" cy="369332"/>
          </a:xfrm>
          <a:prstGeom prst="rect">
            <a:avLst/>
          </a:prstGeom>
          <a:noFill/>
        </p:spPr>
        <p:txBody>
          <a:bodyPr wrap="square" rtlCol="0">
            <a:spAutoFit/>
          </a:bodyPr>
          <a:lstStyle/>
          <a:p>
            <a:pPr marL="285750" indent="-285750">
              <a:buFont typeface="Arial" panose="020B0604020202020204" pitchFamily="34" charset="0"/>
              <a:buChar char="•"/>
            </a:pPr>
            <a:r>
              <a:rPr lang="en-GB"/>
              <a:t>But, it has </a:t>
            </a:r>
            <a:r>
              <a:rPr lang="en-GB" b="1"/>
              <a:t>overfitted</a:t>
            </a:r>
            <a:r>
              <a:rPr lang="en-GB"/>
              <a:t> the data. </a:t>
            </a:r>
          </a:p>
        </p:txBody>
      </p:sp>
      <p:sp>
        <p:nvSpPr>
          <p:cNvPr id="12" name="TextBox 11">
            <a:extLst>
              <a:ext uri="{FF2B5EF4-FFF2-40B4-BE49-F238E27FC236}">
                <a16:creationId xmlns:a16="http://schemas.microsoft.com/office/drawing/2014/main" id="{AE1EA2FA-AA2E-4407-6171-45ABAAA628B0}"/>
              </a:ext>
            </a:extLst>
          </p:cNvPr>
          <p:cNvSpPr txBox="1"/>
          <p:nvPr/>
        </p:nvSpPr>
        <p:spPr>
          <a:xfrm>
            <a:off x="4993496" y="3549655"/>
            <a:ext cx="6557001" cy="646331"/>
          </a:xfrm>
          <a:prstGeom prst="rect">
            <a:avLst/>
          </a:prstGeom>
          <a:noFill/>
        </p:spPr>
        <p:txBody>
          <a:bodyPr wrap="square" rtlCol="0">
            <a:spAutoFit/>
          </a:bodyPr>
          <a:lstStyle/>
          <a:p>
            <a:pPr marL="285750" indent="-285750">
              <a:buFont typeface="Arial" panose="020B0604020202020204" pitchFamily="34" charset="0"/>
              <a:buChar char="•"/>
            </a:pPr>
            <a:r>
              <a:rPr lang="en-GB"/>
              <a:t>Whilst it fits the training data perfectly, when it comes to making new predictions, it can get them </a:t>
            </a:r>
            <a:r>
              <a:rPr lang="en-GB" b="1"/>
              <a:t>very wrong. </a:t>
            </a:r>
            <a:endParaRPr lang="en-GB"/>
          </a:p>
        </p:txBody>
      </p:sp>
      <p:grpSp>
        <p:nvGrpSpPr>
          <p:cNvPr id="25" name="Group 24">
            <a:extLst>
              <a:ext uri="{FF2B5EF4-FFF2-40B4-BE49-F238E27FC236}">
                <a16:creationId xmlns:a16="http://schemas.microsoft.com/office/drawing/2014/main" id="{526846DD-01EC-A745-94C1-4996C2659066}"/>
              </a:ext>
            </a:extLst>
          </p:cNvPr>
          <p:cNvGrpSpPr/>
          <p:nvPr/>
        </p:nvGrpSpPr>
        <p:grpSpPr>
          <a:xfrm>
            <a:off x="793972" y="3076263"/>
            <a:ext cx="2681421" cy="1499934"/>
            <a:chOff x="793972" y="3076263"/>
            <a:chExt cx="2681421" cy="1499934"/>
          </a:xfrm>
        </p:grpSpPr>
        <p:cxnSp>
          <p:nvCxnSpPr>
            <p:cNvPr id="21" name="Straight Connector 20">
              <a:extLst>
                <a:ext uri="{FF2B5EF4-FFF2-40B4-BE49-F238E27FC236}">
                  <a16:creationId xmlns:a16="http://schemas.microsoft.com/office/drawing/2014/main" id="{BAD2FE61-B322-6946-C641-7B5335724F1C}"/>
                </a:ext>
              </a:extLst>
            </p:cNvPr>
            <p:cNvCxnSpPr>
              <a:stCxn id="13" idx="0"/>
            </p:cNvCxnSpPr>
            <p:nvPr/>
          </p:nvCxnSpPr>
          <p:spPr>
            <a:xfrm>
              <a:off x="3385338" y="3076263"/>
              <a:ext cx="0" cy="149993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37353C4-D041-66C9-6793-2BD0FC877083}"/>
                </a:ext>
              </a:extLst>
            </p:cNvPr>
            <p:cNvCxnSpPr>
              <a:cxnSpLocks/>
            </p:cNvCxnSpPr>
            <p:nvPr/>
          </p:nvCxnSpPr>
          <p:spPr>
            <a:xfrm>
              <a:off x="793972" y="4576197"/>
              <a:ext cx="259136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Isosceles Triangle 12">
              <a:extLst>
                <a:ext uri="{FF2B5EF4-FFF2-40B4-BE49-F238E27FC236}">
                  <a16:creationId xmlns:a16="http://schemas.microsoft.com/office/drawing/2014/main" id="{759B487F-90D2-9B56-E195-8EAA4BB40247}"/>
                </a:ext>
              </a:extLst>
            </p:cNvPr>
            <p:cNvSpPr/>
            <p:nvPr/>
          </p:nvSpPr>
          <p:spPr>
            <a:xfrm>
              <a:off x="3295283" y="3076263"/>
              <a:ext cx="180110" cy="176609"/>
            </a:xfrm>
            <a:prstGeom prst="triangle">
              <a:avLst/>
            </a:prstGeom>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grpSp>
      <p:sp>
        <p:nvSpPr>
          <p:cNvPr id="18" name="TextBox 17">
            <a:extLst>
              <a:ext uri="{FF2B5EF4-FFF2-40B4-BE49-F238E27FC236}">
                <a16:creationId xmlns:a16="http://schemas.microsoft.com/office/drawing/2014/main" id="{6F1E6D23-C4CF-1719-A462-A24732A2BDD0}"/>
              </a:ext>
            </a:extLst>
          </p:cNvPr>
          <p:cNvSpPr txBox="1"/>
          <p:nvPr/>
        </p:nvSpPr>
        <p:spPr>
          <a:xfrm>
            <a:off x="4993496" y="4301748"/>
            <a:ext cx="6557001" cy="646331"/>
          </a:xfrm>
          <a:prstGeom prst="rect">
            <a:avLst/>
          </a:prstGeom>
          <a:noFill/>
        </p:spPr>
        <p:txBody>
          <a:bodyPr wrap="square" rtlCol="0">
            <a:spAutoFit/>
          </a:bodyPr>
          <a:lstStyle/>
          <a:p>
            <a:pPr marL="285750" indent="-285750">
              <a:buFont typeface="Arial" panose="020B0604020202020204" pitchFamily="34" charset="0"/>
              <a:buChar char="•"/>
            </a:pPr>
            <a:r>
              <a:rPr lang="en-GB"/>
              <a:t>At this altitude,      is predicted an uncharacteristically low rainfall for it’s altitude. </a:t>
            </a:r>
          </a:p>
        </p:txBody>
      </p:sp>
      <p:sp>
        <p:nvSpPr>
          <p:cNvPr id="19" name="Isosceles Triangle 18">
            <a:extLst>
              <a:ext uri="{FF2B5EF4-FFF2-40B4-BE49-F238E27FC236}">
                <a16:creationId xmlns:a16="http://schemas.microsoft.com/office/drawing/2014/main" id="{0D687989-A4C5-8311-C665-94A83FD4F979}"/>
              </a:ext>
            </a:extLst>
          </p:cNvPr>
          <p:cNvSpPr/>
          <p:nvPr/>
        </p:nvSpPr>
        <p:spPr>
          <a:xfrm>
            <a:off x="6848974" y="4399588"/>
            <a:ext cx="180110" cy="176609"/>
          </a:xfrm>
          <a:prstGeom prst="triangle">
            <a:avLst/>
          </a:prstGeom>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9759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8" grpId="0"/>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EB1EF-BD02-C563-3EDF-106C566CBE1D}"/>
              </a:ext>
            </a:extLst>
          </p:cNvPr>
          <p:cNvSpPr>
            <a:spLocks noGrp="1"/>
          </p:cNvSpPr>
          <p:nvPr>
            <p:ph type="title"/>
          </p:nvPr>
        </p:nvSpPr>
        <p:spPr/>
        <p:txBody>
          <a:bodyPr/>
          <a:lstStyle/>
          <a:p>
            <a:r>
              <a:rPr lang="en-GB" b="1"/>
              <a:t>What should I be doing? </a:t>
            </a:r>
          </a:p>
        </p:txBody>
      </p:sp>
      <p:sp>
        <p:nvSpPr>
          <p:cNvPr id="3" name="Content Placeholder 2">
            <a:extLst>
              <a:ext uri="{FF2B5EF4-FFF2-40B4-BE49-F238E27FC236}">
                <a16:creationId xmlns:a16="http://schemas.microsoft.com/office/drawing/2014/main" id="{E71C3D6A-F619-C50A-1C43-6A4A6F25FAD2}"/>
              </a:ext>
            </a:extLst>
          </p:cNvPr>
          <p:cNvSpPr>
            <a:spLocks noGrp="1"/>
          </p:cNvSpPr>
          <p:nvPr>
            <p:ph idx="1"/>
          </p:nvPr>
        </p:nvSpPr>
        <p:spPr/>
        <p:txBody>
          <a:bodyPr>
            <a:normAutofit fontScale="77500" lnSpcReduction="20000"/>
          </a:bodyPr>
          <a:lstStyle/>
          <a:p>
            <a:r>
              <a:rPr lang="en-GB"/>
              <a:t>Complete Part 2 of the notebook.</a:t>
            </a:r>
          </a:p>
          <a:p>
            <a:pPr marL="0" indent="0">
              <a:buNone/>
            </a:pPr>
            <a:endParaRPr lang="en-GB"/>
          </a:p>
          <a:p>
            <a:pPr marL="0" indent="0">
              <a:buNone/>
            </a:pPr>
            <a:r>
              <a:rPr lang="en-GB"/>
              <a:t>By the end you should be able to produce a trained Machine Learning model and use it to make a prediction!</a:t>
            </a:r>
          </a:p>
          <a:p>
            <a:pPr marL="0" indent="0">
              <a:buNone/>
            </a:pPr>
            <a:endParaRPr lang="en-GB"/>
          </a:p>
          <a:p>
            <a:pPr marL="0" indent="0">
              <a:buNone/>
            </a:pPr>
            <a:r>
              <a:rPr lang="en-GB"/>
              <a:t>Then come back to the call and </a:t>
            </a:r>
            <a:r>
              <a:rPr lang="en-GB" b="1"/>
              <a:t>like the comment</a:t>
            </a:r>
            <a:r>
              <a:rPr lang="en-GB"/>
              <a:t> in chat.</a:t>
            </a:r>
          </a:p>
          <a:p>
            <a:pPr marL="0" indent="0">
              <a:buNone/>
            </a:pPr>
            <a:endParaRPr lang="en-GB"/>
          </a:p>
          <a:p>
            <a:pPr marL="0" indent="0">
              <a:buNone/>
            </a:pPr>
            <a:r>
              <a:rPr lang="en-GB"/>
              <a:t>There are some questions to help you think about the topics in the notebook. </a:t>
            </a:r>
          </a:p>
          <a:p>
            <a:pPr marL="0" indent="0">
              <a:buNone/>
            </a:pPr>
            <a:endParaRPr lang="en-GB"/>
          </a:p>
          <a:p>
            <a:pPr marL="0" indent="0">
              <a:buNone/>
            </a:pPr>
            <a:r>
              <a:rPr lang="en-GB" b="1"/>
              <a:t>If you finish: </a:t>
            </a:r>
            <a:r>
              <a:rPr lang="en-GB"/>
              <a:t>Find a patient where the model is making an incorrect prediction.</a:t>
            </a:r>
            <a:endParaRPr lang="en-GB" b="1"/>
          </a:p>
          <a:p>
            <a:pPr marL="0" indent="0">
              <a:buNone/>
            </a:pPr>
            <a:endParaRPr lang="en-GB"/>
          </a:p>
          <a:p>
            <a:pPr marL="0" indent="0">
              <a:buNone/>
            </a:pPr>
            <a:r>
              <a:rPr lang="en-GB"/>
              <a:t>If you have any issues do speak up!  </a:t>
            </a:r>
          </a:p>
        </p:txBody>
      </p:sp>
    </p:spTree>
    <p:extLst>
      <p:ext uri="{BB962C8B-B14F-4D97-AF65-F5344CB8AC3E}">
        <p14:creationId xmlns:p14="http://schemas.microsoft.com/office/powerpoint/2010/main" val="72793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4B92-B5D4-2381-B07A-8CC73E8D02C9}"/>
              </a:ext>
            </a:extLst>
          </p:cNvPr>
          <p:cNvSpPr>
            <a:spLocks noGrp="1"/>
          </p:cNvSpPr>
          <p:nvPr>
            <p:ph type="title"/>
          </p:nvPr>
        </p:nvSpPr>
        <p:spPr>
          <a:xfrm>
            <a:off x="838200" y="2766218"/>
            <a:ext cx="10515600" cy="1325563"/>
          </a:xfrm>
        </p:spPr>
        <p:txBody>
          <a:bodyPr>
            <a:noAutofit/>
          </a:bodyPr>
          <a:lstStyle/>
          <a:p>
            <a:pPr algn="ctr"/>
            <a:r>
              <a:rPr lang="en-GB" sz="4800" b="1"/>
              <a:t>Part 3</a:t>
            </a:r>
            <a:br>
              <a:rPr lang="en-GB" sz="4800" b="1"/>
            </a:br>
            <a:br>
              <a:rPr lang="en-GB" sz="4800" b="1"/>
            </a:br>
            <a:r>
              <a:rPr lang="en-GB" sz="4800" b="1"/>
              <a:t>Testing of Predictive Models </a:t>
            </a:r>
          </a:p>
        </p:txBody>
      </p:sp>
    </p:spTree>
    <p:extLst>
      <p:ext uri="{BB962C8B-B14F-4D97-AF65-F5344CB8AC3E}">
        <p14:creationId xmlns:p14="http://schemas.microsoft.com/office/powerpoint/2010/main" val="3807763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64CB78-C6AC-178C-EF62-830E208D98A4}"/>
              </a:ext>
            </a:extLst>
          </p:cNvPr>
          <p:cNvSpPr>
            <a:spLocks noGrp="1"/>
          </p:cNvSpPr>
          <p:nvPr>
            <p:ph idx="1"/>
          </p:nvPr>
        </p:nvSpPr>
        <p:spPr>
          <a:xfrm>
            <a:off x="713510" y="1898969"/>
            <a:ext cx="9596681" cy="3865635"/>
          </a:xfrm>
        </p:spPr>
        <p:txBody>
          <a:bodyPr>
            <a:normAutofit/>
          </a:bodyPr>
          <a:lstStyle/>
          <a:p>
            <a:r>
              <a:rPr lang="en-GB" sz="2000"/>
              <a:t>Data Scientists will test their model using </a:t>
            </a:r>
            <a:r>
              <a:rPr lang="en-GB" sz="2000" b="1"/>
              <a:t>test data.</a:t>
            </a:r>
          </a:p>
          <a:p>
            <a:endParaRPr lang="en-GB" sz="2000" b="1"/>
          </a:p>
          <a:p>
            <a:r>
              <a:rPr lang="en-GB" sz="2000"/>
              <a:t>Very simply, they will pass the </a:t>
            </a:r>
            <a:r>
              <a:rPr lang="en-GB" sz="2000" b="1"/>
              <a:t>labelled test data </a:t>
            </a:r>
            <a:r>
              <a:rPr lang="en-GB" sz="2000"/>
              <a:t>into the model, and compare the </a:t>
            </a:r>
            <a:r>
              <a:rPr lang="en-GB" sz="2000" b="1"/>
              <a:t>predicted values </a:t>
            </a:r>
            <a:r>
              <a:rPr lang="en-GB" sz="2000"/>
              <a:t>against the </a:t>
            </a:r>
            <a:r>
              <a:rPr lang="en-GB" sz="2000" b="1"/>
              <a:t>actual labels</a:t>
            </a:r>
            <a:r>
              <a:rPr lang="en-GB" sz="2000"/>
              <a:t>. Sometimes the labels of the test data are known as the </a:t>
            </a:r>
            <a:r>
              <a:rPr lang="en-GB" sz="2000" b="1"/>
              <a:t>ground truth.</a:t>
            </a:r>
            <a:endParaRPr lang="en-GB" sz="2000"/>
          </a:p>
          <a:p>
            <a:endParaRPr lang="en-GB" sz="2000"/>
          </a:p>
          <a:p>
            <a:r>
              <a:rPr lang="en-GB" sz="2000"/>
              <a:t>The most simple measurement is a percentage measurement of how many guesses were correct – this is called </a:t>
            </a:r>
            <a:r>
              <a:rPr lang="en-GB" sz="2000" b="1"/>
              <a:t>Test Accuracy. </a:t>
            </a:r>
            <a:endParaRPr lang="en-GB" sz="2000"/>
          </a:p>
          <a:p>
            <a:endParaRPr lang="en-GB" sz="2000"/>
          </a:p>
          <a:p>
            <a:r>
              <a:rPr lang="en-GB" sz="2000"/>
              <a:t>More advanced metrics include </a:t>
            </a:r>
            <a:r>
              <a:rPr lang="en-GB" sz="2000" b="1"/>
              <a:t>Confusion Matrices and F1 scores.</a:t>
            </a:r>
          </a:p>
        </p:txBody>
      </p:sp>
      <p:sp>
        <p:nvSpPr>
          <p:cNvPr id="4" name="Title 3">
            <a:extLst>
              <a:ext uri="{FF2B5EF4-FFF2-40B4-BE49-F238E27FC236}">
                <a16:creationId xmlns:a16="http://schemas.microsoft.com/office/drawing/2014/main" id="{3769A9D5-AD71-F0D5-C8C1-0A6661946502}"/>
              </a:ext>
            </a:extLst>
          </p:cNvPr>
          <p:cNvSpPr txBox="1">
            <a:spLocks/>
          </p:cNvSpPr>
          <p:nvPr/>
        </p:nvSpPr>
        <p:spPr>
          <a:xfrm>
            <a:off x="124691" y="1361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a:t>How does a Data Scientist test their model? </a:t>
            </a:r>
          </a:p>
        </p:txBody>
      </p:sp>
      <p:grpSp>
        <p:nvGrpSpPr>
          <p:cNvPr id="2" name="Group 1">
            <a:extLst>
              <a:ext uri="{FF2B5EF4-FFF2-40B4-BE49-F238E27FC236}">
                <a16:creationId xmlns:a16="http://schemas.microsoft.com/office/drawing/2014/main" id="{7FACFAED-93AF-C071-6E69-340360694933}"/>
              </a:ext>
            </a:extLst>
          </p:cNvPr>
          <p:cNvGrpSpPr/>
          <p:nvPr/>
        </p:nvGrpSpPr>
        <p:grpSpPr>
          <a:xfrm>
            <a:off x="6382129" y="1301742"/>
            <a:ext cx="5008116" cy="1088436"/>
            <a:chOff x="5480982" y="545827"/>
            <a:chExt cx="5958283" cy="874460"/>
          </a:xfrm>
        </p:grpSpPr>
        <p:sp>
          <p:nvSpPr>
            <p:cNvPr id="5" name="Rectangle: Rounded Corners 4">
              <a:extLst>
                <a:ext uri="{FF2B5EF4-FFF2-40B4-BE49-F238E27FC236}">
                  <a16:creationId xmlns:a16="http://schemas.microsoft.com/office/drawing/2014/main" id="{F718A3C4-E882-D6CC-0B2C-B71BCF3EF089}"/>
                </a:ext>
              </a:extLst>
            </p:cNvPr>
            <p:cNvSpPr/>
            <p:nvPr/>
          </p:nvSpPr>
          <p:spPr>
            <a:xfrm>
              <a:off x="6771862" y="545827"/>
              <a:ext cx="4667403" cy="874460"/>
            </a:xfrm>
            <a:prstGeom prst="roundRect">
              <a:avLst/>
            </a:prstGeom>
            <a:solidFill>
              <a:schemeClr val="bg1"/>
            </a:solid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rPr>
                <a:t>Not to be confused with assurance test data!</a:t>
              </a:r>
            </a:p>
            <a:p>
              <a:pPr algn="ctr"/>
              <a:r>
                <a:rPr lang="en-GB">
                  <a:solidFill>
                    <a:schemeClr val="tx1"/>
                  </a:solidFill>
                </a:rPr>
                <a:t>Test data is part of the </a:t>
              </a:r>
              <a:r>
                <a:rPr lang="en-GB" b="1">
                  <a:solidFill>
                    <a:schemeClr val="tx1"/>
                  </a:solidFill>
                </a:rPr>
                <a:t>original</a:t>
              </a:r>
              <a:r>
                <a:rPr lang="en-GB">
                  <a:solidFill>
                    <a:schemeClr val="tx1"/>
                  </a:solidFill>
                </a:rPr>
                <a:t> dataset.</a:t>
              </a:r>
            </a:p>
          </p:txBody>
        </p:sp>
        <p:cxnSp>
          <p:nvCxnSpPr>
            <p:cNvPr id="6" name="Connector: Curved 5">
              <a:extLst>
                <a:ext uri="{FF2B5EF4-FFF2-40B4-BE49-F238E27FC236}">
                  <a16:creationId xmlns:a16="http://schemas.microsoft.com/office/drawing/2014/main" id="{DC611C57-798E-8421-7A66-D3B49C2D04F0}"/>
                </a:ext>
              </a:extLst>
            </p:cNvPr>
            <p:cNvCxnSpPr>
              <a:cxnSpLocks/>
              <a:stCxn id="5" idx="1"/>
            </p:cNvCxnSpPr>
            <p:nvPr/>
          </p:nvCxnSpPr>
          <p:spPr>
            <a:xfrm rot="10800000" flipV="1">
              <a:off x="5480982" y="983057"/>
              <a:ext cx="1290881" cy="164784"/>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5341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F624-7E6A-BAA6-3B8B-44145F29BA32}"/>
              </a:ext>
            </a:extLst>
          </p:cNvPr>
          <p:cNvSpPr>
            <a:spLocks noGrp="1"/>
          </p:cNvSpPr>
          <p:nvPr>
            <p:ph type="title"/>
          </p:nvPr>
        </p:nvSpPr>
        <p:spPr>
          <a:xfrm>
            <a:off x="321407" y="95950"/>
            <a:ext cx="10515600" cy="1325563"/>
          </a:xfrm>
        </p:spPr>
        <p:txBody>
          <a:bodyPr/>
          <a:lstStyle/>
          <a:p>
            <a:r>
              <a:rPr lang="en-GB" b="1"/>
              <a:t>Precision and Recall</a:t>
            </a:r>
          </a:p>
        </p:txBody>
      </p:sp>
      <p:grpSp>
        <p:nvGrpSpPr>
          <p:cNvPr id="8" name="Group 7">
            <a:extLst>
              <a:ext uri="{FF2B5EF4-FFF2-40B4-BE49-F238E27FC236}">
                <a16:creationId xmlns:a16="http://schemas.microsoft.com/office/drawing/2014/main" id="{BE4C7976-A61E-661B-C118-654D16BF9F7E}"/>
              </a:ext>
            </a:extLst>
          </p:cNvPr>
          <p:cNvGrpSpPr/>
          <p:nvPr/>
        </p:nvGrpSpPr>
        <p:grpSpPr>
          <a:xfrm>
            <a:off x="479239" y="1578443"/>
            <a:ext cx="4269643" cy="4273718"/>
            <a:chOff x="322925" y="1263390"/>
            <a:chExt cx="6604792" cy="7508946"/>
          </a:xfrm>
        </p:grpSpPr>
        <p:sp>
          <p:nvSpPr>
            <p:cNvPr id="4" name="Rectangle 3">
              <a:extLst>
                <a:ext uri="{FF2B5EF4-FFF2-40B4-BE49-F238E27FC236}">
                  <a16:creationId xmlns:a16="http://schemas.microsoft.com/office/drawing/2014/main" id="{3F6CFFB3-3B10-83FF-820A-F3C09F7A4A6A}"/>
                </a:ext>
              </a:extLst>
            </p:cNvPr>
            <p:cNvSpPr/>
            <p:nvPr/>
          </p:nvSpPr>
          <p:spPr>
            <a:xfrm>
              <a:off x="322925" y="1263390"/>
              <a:ext cx="6604792" cy="7508946"/>
            </a:xfrm>
            <a:prstGeom prst="rect">
              <a:avLst/>
            </a:prstGeom>
            <a:solidFill>
              <a:schemeClr val="accent5"/>
            </a:solidFill>
            <a:ln cap="rnd">
              <a:solidFill>
                <a:schemeClr val="tx1"/>
              </a:solidFill>
              <a:beve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a:t>A little corner of the Internet…</a:t>
              </a:r>
            </a:p>
          </p:txBody>
        </p:sp>
        <p:sp>
          <p:nvSpPr>
            <p:cNvPr id="6" name="Cloud 5">
              <a:extLst>
                <a:ext uri="{FF2B5EF4-FFF2-40B4-BE49-F238E27FC236}">
                  <a16:creationId xmlns:a16="http://schemas.microsoft.com/office/drawing/2014/main" id="{28A372D3-643C-9019-8EC4-E450EF6C416E}"/>
                </a:ext>
              </a:extLst>
            </p:cNvPr>
            <p:cNvSpPr/>
            <p:nvPr/>
          </p:nvSpPr>
          <p:spPr>
            <a:xfrm>
              <a:off x="579469" y="2614531"/>
              <a:ext cx="2604458" cy="1439812"/>
            </a:xfrm>
            <a:prstGeom prst="cloud">
              <a:avLst/>
            </a:prstGeom>
            <a:ln cap="rnd">
              <a:solidFill>
                <a:schemeClr val="tx1"/>
              </a:solidFill>
              <a:beve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a:t>Dog Photos</a:t>
              </a:r>
            </a:p>
          </p:txBody>
        </p:sp>
        <p:sp>
          <p:nvSpPr>
            <p:cNvPr id="7" name="Cloud 6">
              <a:extLst>
                <a:ext uri="{FF2B5EF4-FFF2-40B4-BE49-F238E27FC236}">
                  <a16:creationId xmlns:a16="http://schemas.microsoft.com/office/drawing/2014/main" id="{AB00BC3F-DEC1-5E43-A461-1099EE6E1E51}"/>
                </a:ext>
              </a:extLst>
            </p:cNvPr>
            <p:cNvSpPr/>
            <p:nvPr/>
          </p:nvSpPr>
          <p:spPr>
            <a:xfrm flipH="1">
              <a:off x="2451363" y="3892996"/>
              <a:ext cx="2604458" cy="1669739"/>
            </a:xfrm>
            <a:prstGeom prst="cloud">
              <a:avLst/>
            </a:prstGeom>
            <a:ln cap="rnd">
              <a:solidFill>
                <a:schemeClr val="tx1"/>
              </a:solidFill>
              <a:beve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a:t>Cat Photos</a:t>
              </a:r>
            </a:p>
          </p:txBody>
        </p:sp>
      </p:grpSp>
      <p:sp>
        <p:nvSpPr>
          <p:cNvPr id="9" name="Rectangle 8">
            <a:extLst>
              <a:ext uri="{FF2B5EF4-FFF2-40B4-BE49-F238E27FC236}">
                <a16:creationId xmlns:a16="http://schemas.microsoft.com/office/drawing/2014/main" id="{34F4BA65-04E7-D864-846D-28D7AB5E16F3}"/>
              </a:ext>
            </a:extLst>
          </p:cNvPr>
          <p:cNvSpPr/>
          <p:nvPr/>
        </p:nvSpPr>
        <p:spPr>
          <a:xfrm>
            <a:off x="515352" y="4183593"/>
            <a:ext cx="1711570" cy="990600"/>
          </a:xfrm>
          <a:prstGeom prst="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1200"/>
          </a:p>
        </p:txBody>
      </p:sp>
      <p:sp>
        <p:nvSpPr>
          <p:cNvPr id="10" name="TextBox 9">
            <a:extLst>
              <a:ext uri="{FF2B5EF4-FFF2-40B4-BE49-F238E27FC236}">
                <a16:creationId xmlns:a16="http://schemas.microsoft.com/office/drawing/2014/main" id="{9268EAEC-D9AF-3E39-CD63-D903A432BFD9}"/>
              </a:ext>
            </a:extLst>
          </p:cNvPr>
          <p:cNvSpPr txBox="1"/>
          <p:nvPr/>
        </p:nvSpPr>
        <p:spPr>
          <a:xfrm>
            <a:off x="5264150" y="530481"/>
            <a:ext cx="6474011" cy="646331"/>
          </a:xfrm>
          <a:prstGeom prst="rect">
            <a:avLst/>
          </a:prstGeom>
          <a:noFill/>
        </p:spPr>
        <p:txBody>
          <a:bodyPr wrap="square" rtlCol="0">
            <a:spAutoFit/>
          </a:bodyPr>
          <a:lstStyle/>
          <a:p>
            <a:pPr marL="285750" indent="-285750">
              <a:buFont typeface="Arial" panose="020B0604020202020204" pitchFamily="34" charset="0"/>
              <a:buChar char="•"/>
            </a:pPr>
            <a:r>
              <a:rPr lang="en-GB"/>
              <a:t>This is our little corner of the internet, containing dog photos and cat photos.  </a:t>
            </a:r>
          </a:p>
        </p:txBody>
      </p:sp>
      <p:sp>
        <p:nvSpPr>
          <p:cNvPr id="11" name="TextBox 10">
            <a:extLst>
              <a:ext uri="{FF2B5EF4-FFF2-40B4-BE49-F238E27FC236}">
                <a16:creationId xmlns:a16="http://schemas.microsoft.com/office/drawing/2014/main" id="{F0635E0B-3AF8-9C6F-8F5D-72B0F07145BA}"/>
              </a:ext>
            </a:extLst>
          </p:cNvPr>
          <p:cNvSpPr txBox="1"/>
          <p:nvPr/>
        </p:nvSpPr>
        <p:spPr>
          <a:xfrm>
            <a:off x="5264150" y="1176812"/>
            <a:ext cx="6474011" cy="923330"/>
          </a:xfrm>
          <a:prstGeom prst="rect">
            <a:avLst/>
          </a:prstGeom>
          <a:noFill/>
        </p:spPr>
        <p:txBody>
          <a:bodyPr wrap="square" rtlCol="0">
            <a:spAutoFit/>
          </a:bodyPr>
          <a:lstStyle/>
          <a:p>
            <a:pPr marL="285750" indent="-285750">
              <a:buFont typeface="Arial" panose="020B0604020202020204" pitchFamily="34" charset="0"/>
              <a:buChar char="•"/>
            </a:pPr>
            <a:r>
              <a:rPr lang="en-GB"/>
              <a:t>We also have a search engine, which can move around the internet. Anything within the search engine is returned to the user.</a:t>
            </a:r>
          </a:p>
        </p:txBody>
      </p:sp>
      <p:sp>
        <p:nvSpPr>
          <p:cNvPr id="12" name="TextBox 11">
            <a:extLst>
              <a:ext uri="{FF2B5EF4-FFF2-40B4-BE49-F238E27FC236}">
                <a16:creationId xmlns:a16="http://schemas.microsoft.com/office/drawing/2014/main" id="{D6232C7B-A763-CC6A-E6DE-48D59FCB728B}"/>
              </a:ext>
            </a:extLst>
          </p:cNvPr>
          <p:cNvSpPr txBox="1"/>
          <p:nvPr/>
        </p:nvSpPr>
        <p:spPr>
          <a:xfrm>
            <a:off x="5264150" y="2067844"/>
            <a:ext cx="6474011" cy="2031325"/>
          </a:xfrm>
          <a:prstGeom prst="rect">
            <a:avLst/>
          </a:prstGeom>
          <a:noFill/>
        </p:spPr>
        <p:txBody>
          <a:bodyPr wrap="square" rtlCol="0">
            <a:spAutoFit/>
          </a:bodyPr>
          <a:lstStyle/>
          <a:p>
            <a:pPr marL="285750" indent="-285750">
              <a:buFont typeface="Arial" panose="020B0604020202020204" pitchFamily="34" charset="0"/>
              <a:buChar char="•"/>
            </a:pPr>
            <a:r>
              <a:rPr lang="en-GB"/>
              <a:t>Let’s start with a search for “dog photos”</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b="1"/>
              <a:t>Precision</a:t>
            </a:r>
            <a:r>
              <a:rPr lang="en-GB"/>
              <a:t> is a measure of how many returned photos are actually dog photos. </a:t>
            </a:r>
          </a:p>
          <a:p>
            <a:pPr marL="285750" indent="-285750">
              <a:buFont typeface="Arial" panose="020B0604020202020204" pitchFamily="34" charset="0"/>
              <a:buChar char="•"/>
            </a:pPr>
            <a:r>
              <a:rPr lang="en-GB" b="1"/>
              <a:t>Recall </a:t>
            </a:r>
            <a:r>
              <a:rPr lang="en-GB"/>
              <a:t>is the percentage of dog photos that are correctly returned by the search bar.</a:t>
            </a:r>
          </a:p>
          <a:p>
            <a:pPr marL="285750" indent="-285750">
              <a:buFont typeface="Arial" panose="020B0604020202020204" pitchFamily="34" charset="0"/>
              <a:buChar char="•"/>
            </a:pPr>
            <a:endParaRPr lang="en-GB"/>
          </a:p>
        </p:txBody>
      </p:sp>
      <p:sp>
        <p:nvSpPr>
          <p:cNvPr id="13" name="TextBox 12">
            <a:extLst>
              <a:ext uri="{FF2B5EF4-FFF2-40B4-BE49-F238E27FC236}">
                <a16:creationId xmlns:a16="http://schemas.microsoft.com/office/drawing/2014/main" id="{5073B8A5-A9CA-4A00-9575-09CA32C492B5}"/>
              </a:ext>
            </a:extLst>
          </p:cNvPr>
          <p:cNvSpPr txBox="1"/>
          <p:nvPr/>
        </p:nvSpPr>
        <p:spPr>
          <a:xfrm>
            <a:off x="5264150" y="3909344"/>
            <a:ext cx="6474011" cy="923330"/>
          </a:xfrm>
          <a:prstGeom prst="rect">
            <a:avLst/>
          </a:prstGeom>
          <a:noFill/>
        </p:spPr>
        <p:txBody>
          <a:bodyPr wrap="square" rtlCol="0">
            <a:spAutoFit/>
          </a:bodyPr>
          <a:lstStyle/>
          <a:p>
            <a:pPr marL="285750" indent="-285750">
              <a:buFont typeface="Arial" panose="020B0604020202020204" pitchFamily="34" charset="0"/>
              <a:buChar char="•"/>
            </a:pPr>
            <a:r>
              <a:rPr lang="en-GB"/>
              <a:t>Our first search returns </a:t>
            </a:r>
            <a:r>
              <a:rPr lang="en-GB" b="1"/>
              <a:t>low precision </a:t>
            </a:r>
            <a:r>
              <a:rPr lang="en-GB"/>
              <a:t>but </a:t>
            </a:r>
            <a:r>
              <a:rPr lang="en-GB" b="1"/>
              <a:t>high recall</a:t>
            </a:r>
            <a:r>
              <a:rPr lang="en-GB"/>
              <a:t>. All the dog photos on the internet are returned, but there are some cat photos too! </a:t>
            </a:r>
          </a:p>
        </p:txBody>
      </p:sp>
      <p:sp>
        <p:nvSpPr>
          <p:cNvPr id="14" name="TextBox 13">
            <a:extLst>
              <a:ext uri="{FF2B5EF4-FFF2-40B4-BE49-F238E27FC236}">
                <a16:creationId xmlns:a16="http://schemas.microsoft.com/office/drawing/2014/main" id="{C63D50EF-0225-666D-1DD5-3D93761B0618}"/>
              </a:ext>
            </a:extLst>
          </p:cNvPr>
          <p:cNvSpPr txBox="1"/>
          <p:nvPr/>
        </p:nvSpPr>
        <p:spPr>
          <a:xfrm>
            <a:off x="5264150" y="4817892"/>
            <a:ext cx="6474011" cy="923330"/>
          </a:xfrm>
          <a:prstGeom prst="rect">
            <a:avLst/>
          </a:prstGeom>
          <a:noFill/>
        </p:spPr>
        <p:txBody>
          <a:bodyPr wrap="square" rtlCol="0">
            <a:spAutoFit/>
          </a:bodyPr>
          <a:lstStyle/>
          <a:p>
            <a:pPr marL="285750" indent="-285750">
              <a:buFont typeface="Arial" panose="020B0604020202020204" pitchFamily="34" charset="0"/>
              <a:buChar char="•"/>
            </a:pPr>
            <a:r>
              <a:rPr lang="en-GB"/>
              <a:t>Our second search returns </a:t>
            </a:r>
            <a:r>
              <a:rPr lang="en-GB" b="1"/>
              <a:t>high precision </a:t>
            </a:r>
            <a:r>
              <a:rPr lang="en-GB"/>
              <a:t>and </a:t>
            </a:r>
            <a:r>
              <a:rPr lang="en-GB" b="1"/>
              <a:t>low recall</a:t>
            </a:r>
            <a:r>
              <a:rPr lang="en-GB"/>
              <a:t>. Not all of the dog photos are returned, but all of the photos returned are dog photos!</a:t>
            </a:r>
          </a:p>
        </p:txBody>
      </p:sp>
      <p:sp>
        <p:nvSpPr>
          <p:cNvPr id="3" name="TextBox 2">
            <a:extLst>
              <a:ext uri="{FF2B5EF4-FFF2-40B4-BE49-F238E27FC236}">
                <a16:creationId xmlns:a16="http://schemas.microsoft.com/office/drawing/2014/main" id="{A51E014C-1459-1B2B-B138-94F334DDA526}"/>
              </a:ext>
            </a:extLst>
          </p:cNvPr>
          <p:cNvSpPr txBox="1"/>
          <p:nvPr/>
        </p:nvSpPr>
        <p:spPr>
          <a:xfrm>
            <a:off x="5264150" y="5741222"/>
            <a:ext cx="6474011" cy="646331"/>
          </a:xfrm>
          <a:prstGeom prst="rect">
            <a:avLst/>
          </a:prstGeom>
          <a:noFill/>
        </p:spPr>
        <p:txBody>
          <a:bodyPr wrap="square" rtlCol="0">
            <a:spAutoFit/>
          </a:bodyPr>
          <a:lstStyle/>
          <a:p>
            <a:pPr marL="285750" indent="-285750">
              <a:buFont typeface="Arial" panose="020B0604020202020204" pitchFamily="34" charset="0"/>
              <a:buChar char="•"/>
            </a:pPr>
            <a:r>
              <a:rPr lang="en-GB"/>
              <a:t>What would the following searches be? (the search is still for dog photos?</a:t>
            </a:r>
          </a:p>
        </p:txBody>
      </p:sp>
      <p:sp>
        <p:nvSpPr>
          <p:cNvPr id="5" name="Cloud 4">
            <a:extLst>
              <a:ext uri="{FF2B5EF4-FFF2-40B4-BE49-F238E27FC236}">
                <a16:creationId xmlns:a16="http://schemas.microsoft.com/office/drawing/2014/main" id="{CC7CAADC-BD17-F4ED-361A-4C410C75B194}"/>
              </a:ext>
            </a:extLst>
          </p:cNvPr>
          <p:cNvSpPr/>
          <p:nvPr/>
        </p:nvSpPr>
        <p:spPr>
          <a:xfrm>
            <a:off x="515352" y="4217079"/>
            <a:ext cx="1642777" cy="804218"/>
          </a:xfrm>
          <a:prstGeom prst="cloud">
            <a:avLst/>
          </a:prstGeom>
          <a:noFill/>
          <a:ln w="38100" cap="rnd">
            <a:solidFill>
              <a:schemeClr val="tx1"/>
            </a:solidFill>
            <a:prstDash val="dash"/>
            <a:beve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EFFB6E9F-DF20-2976-0EB8-2D4ACAC02DDD}"/>
              </a:ext>
            </a:extLst>
          </p:cNvPr>
          <p:cNvSpPr/>
          <p:nvPr/>
        </p:nvSpPr>
        <p:spPr>
          <a:xfrm>
            <a:off x="713874" y="2347445"/>
            <a:ext cx="1614849" cy="852955"/>
          </a:xfrm>
          <a:prstGeom prst="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2" name="Picture 8" descr="252 Dogs PNG image collection free download-">
            <a:extLst>
              <a:ext uri="{FF2B5EF4-FFF2-40B4-BE49-F238E27FC236}">
                <a16:creationId xmlns:a16="http://schemas.microsoft.com/office/drawing/2014/main" id="{51FE1A8F-EEE5-18B1-5CA2-37ECE9937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081" y="1072554"/>
            <a:ext cx="572817" cy="8039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at head picture PNG transparent image download, size: 2070x2211px">
            <a:extLst>
              <a:ext uri="{FF2B5EF4-FFF2-40B4-BE49-F238E27FC236}">
                <a16:creationId xmlns:a16="http://schemas.microsoft.com/office/drawing/2014/main" id="{8CAA0729-9F42-9BC9-A7EE-2619CB5F3E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0512" y="1066023"/>
            <a:ext cx="532062" cy="568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26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50" presetClass="path" presetSubtype="0" accel="50000" decel="50000" autoRev="1" fill="hold" grpId="1" nodeType="clickEffect">
                                  <p:stCondLst>
                                    <p:cond delay="0"/>
                                  </p:stCondLst>
                                  <p:childTnLst>
                                    <p:animMotion origin="layout" path="M 1.38778E-17 4.07407E-6 L 0.09609 4.07407E-6 C 0.13906 4.07407E-6 0.19219 -0.08426 0.19219 -0.15278 L 0.19219 -0.30533 " pathEditMode="relative" rAng="0" ptsTypes="AAAA">
                                      <p:cBhvr>
                                        <p:cTn id="14" dur="2000" fill="hold"/>
                                        <p:tgtEl>
                                          <p:spTgt spid="9"/>
                                        </p:tgtEl>
                                        <p:attrNameLst>
                                          <p:attrName>ppt_x</p:attrName>
                                          <p:attrName>ppt_y</p:attrName>
                                        </p:attrNameLst>
                                      </p:cBhvr>
                                      <p:rCtr x="9609" y="-15278"/>
                                    </p:animMotion>
                                  </p:childTnLst>
                                </p:cTn>
                              </p:par>
                            </p:childTnLst>
                          </p:cTn>
                        </p:par>
                        <p:par>
                          <p:cTn id="15" fill="hold">
                            <p:stCondLst>
                              <p:cond delay="4000"/>
                            </p:stCondLst>
                            <p:childTnLst>
                              <p:par>
                                <p:cTn id="16" presetID="6" presetClass="emph" presetSubtype="0" autoRev="1" fill="hold" grpId="2" nodeType="afterEffect">
                                  <p:stCondLst>
                                    <p:cond delay="0"/>
                                  </p:stCondLst>
                                  <p:childTnLst>
                                    <p:animScale>
                                      <p:cBhvr>
                                        <p:cTn id="17" dur="2000" fill="hold"/>
                                        <p:tgtEl>
                                          <p:spTgt spid="9"/>
                                        </p:tgtEl>
                                      </p:cBhvr>
                                      <p:by x="50000" y="50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accel="50000" decel="50000" fill="hold" grpId="3" nodeType="withEffect">
                                  <p:stCondLst>
                                    <p:cond delay="0"/>
                                  </p:stCondLst>
                                  <p:childTnLst>
                                    <p:animMotion origin="layout" path="M 1.38778E-17 4.07407E-6 L 0.02292 -0.25903 " pathEditMode="relative" rAng="0" ptsTypes="AA">
                                      <p:cBhvr>
                                        <p:cTn id="29" dur="2000" fill="hold"/>
                                        <p:tgtEl>
                                          <p:spTgt spid="9"/>
                                        </p:tgtEl>
                                        <p:attrNameLst>
                                          <p:attrName>ppt_x</p:attrName>
                                          <p:attrName>ppt_y</p:attrName>
                                        </p:attrNameLst>
                                      </p:cBhvr>
                                      <p:rCtr x="1146" y="-12963"/>
                                    </p:animMotion>
                                  </p:childTnLst>
                                </p:cTn>
                              </p:par>
                              <p:par>
                                <p:cTn id="30" presetID="6" presetClass="emph" presetSubtype="0" fill="hold" grpId="4" nodeType="withEffect">
                                  <p:stCondLst>
                                    <p:cond delay="0"/>
                                  </p:stCondLst>
                                  <p:childTnLst>
                                    <p:animScale>
                                      <p:cBhvr>
                                        <p:cTn id="31" dur="2000" fill="hold"/>
                                        <p:tgtEl>
                                          <p:spTgt spid="9"/>
                                        </p:tgtEl>
                                      </p:cBhvr>
                                      <p:by x="120000" y="120000"/>
                                    </p:animScale>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6" nodeType="clickEffect">
                                  <p:stCondLst>
                                    <p:cond delay="0"/>
                                  </p:stCondLst>
                                  <p:childTnLst>
                                    <p:animMotion origin="layout" path="M 0.02292 -0.25903 L 1.38778E-17 4.07407E-6 " pathEditMode="relative" rAng="0" ptsTypes="AA">
                                      <p:cBhvr>
                                        <p:cTn id="35" dur="2000" fill="hold"/>
                                        <p:tgtEl>
                                          <p:spTgt spid="9"/>
                                        </p:tgtEl>
                                        <p:attrNameLst>
                                          <p:attrName>ppt_x</p:attrName>
                                          <p:attrName>ppt_y</p:attrName>
                                        </p:attrNameLst>
                                      </p:cBhvr>
                                      <p:rCtr x="-1146" y="12755"/>
                                    </p:animMotion>
                                  </p:childTnLst>
                                </p:cTn>
                              </p:par>
                              <p:par>
                                <p:cTn id="36" presetID="6" presetClass="emph" presetSubtype="0" fill="hold" grpId="7" nodeType="withEffect">
                                  <p:stCondLst>
                                    <p:cond delay="0"/>
                                  </p:stCondLst>
                                  <p:childTnLst>
                                    <p:animScale>
                                      <p:cBhvr>
                                        <p:cTn id="37" dur="2000" fill="hold"/>
                                        <p:tgtEl>
                                          <p:spTgt spid="9"/>
                                        </p:tgtEl>
                                      </p:cBhvr>
                                      <p:by x="83000" y="83000"/>
                                    </p:animScale>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6" presetClass="emph" presetSubtype="0" fill="hold" grpId="5" nodeType="withEffect">
                                  <p:stCondLst>
                                    <p:cond delay="0"/>
                                  </p:stCondLst>
                                  <p:childTnLst>
                                    <p:animScale>
                                      <p:cBhvr>
                                        <p:cTn id="44" dur="2000" fill="hold"/>
                                        <p:tgtEl>
                                          <p:spTgt spid="9"/>
                                        </p:tgtEl>
                                      </p:cBhvr>
                                      <p:by x="50000" y="50000"/>
                                    </p:animScale>
                                  </p:childTnLst>
                                </p:cTn>
                              </p:par>
                              <p:par>
                                <p:cTn id="45" presetID="42" presetClass="path" presetSubtype="0" accel="50000" decel="50000" fill="hold" grpId="8" nodeType="withEffect">
                                  <p:stCondLst>
                                    <p:cond delay="0"/>
                                  </p:stCondLst>
                                  <p:childTnLst>
                                    <p:animMotion origin="layout" path="M 1.38778E-17 4.07407E-6 L -0.00794 -0.2794 " pathEditMode="relative" rAng="0" ptsTypes="AA">
                                      <p:cBhvr>
                                        <p:cTn id="46" dur="2000" fill="hold"/>
                                        <p:tgtEl>
                                          <p:spTgt spid="9"/>
                                        </p:tgtEl>
                                        <p:attrNameLst>
                                          <p:attrName>ppt_x</p:attrName>
                                          <p:attrName>ppt_y</p:attrName>
                                        </p:attrNameLst>
                                      </p:cBhvr>
                                      <p:rCtr x="-404" y="-13981"/>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9" nodeType="clickEffect">
                                  <p:stCondLst>
                                    <p:cond delay="0"/>
                                  </p:stCondLst>
                                  <p:childTnLst>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par>
                          <p:cTn id="60" fill="hold">
                            <p:stCondLst>
                              <p:cond delay="500"/>
                            </p:stCondLst>
                            <p:childTnLst>
                              <p:par>
                                <p:cTn id="61" presetID="42" presetClass="path" presetSubtype="0" accel="50000" decel="50000" fill="hold" grpId="1" nodeType="afterEffect">
                                  <p:stCondLst>
                                    <p:cond delay="0"/>
                                  </p:stCondLst>
                                  <p:childTnLst>
                                    <p:animMotion origin="layout" path="M 4.58333E-6 3.7037E-7 L 0.0151 -0.26898 " pathEditMode="relative" rAng="0" ptsTypes="AA">
                                      <p:cBhvr>
                                        <p:cTn id="62" dur="2000" fill="hold"/>
                                        <p:tgtEl>
                                          <p:spTgt spid="5"/>
                                        </p:tgtEl>
                                        <p:attrNameLst>
                                          <p:attrName>ppt_x</p:attrName>
                                          <p:attrName>ppt_y</p:attrName>
                                        </p:attrNameLst>
                                      </p:cBhvr>
                                      <p:rCtr x="586" y="-13588"/>
                                    </p:animMotion>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2" nodeType="clickEffect">
                                  <p:stCondLst>
                                    <p:cond delay="0"/>
                                  </p:stCondLst>
                                  <p:childTnLst>
                                    <p:set>
                                      <p:cBhvr>
                                        <p:cTn id="66" dur="1" fill="hold">
                                          <p:stCondLst>
                                            <p:cond delay="0"/>
                                          </p:stCondLst>
                                        </p:cTn>
                                        <p:tgtEl>
                                          <p:spTgt spid="5"/>
                                        </p:tgtEl>
                                        <p:attrNameLst>
                                          <p:attrName>style.visibility</p:attrName>
                                        </p:attrNameLst>
                                      </p:cBhvr>
                                      <p:to>
                                        <p:strVal val="hidden"/>
                                      </p:to>
                                    </p:set>
                                  </p:childTnLst>
                                </p:cTn>
                              </p:par>
                              <p:par>
                                <p:cTn id="67" presetID="10" presetClass="entr" presetSubtype="0" fill="hold" grpId="2"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500"/>
                                        <p:tgtEl>
                                          <p:spTgt spid="15"/>
                                        </p:tgtEl>
                                      </p:cBhvr>
                                    </p:animEffect>
                                  </p:childTnLst>
                                </p:cTn>
                              </p:par>
                            </p:childTnLst>
                          </p:cTn>
                        </p:par>
                        <p:par>
                          <p:cTn id="70" fill="hold">
                            <p:stCondLst>
                              <p:cond delay="500"/>
                            </p:stCondLst>
                            <p:childTnLst>
                              <p:par>
                                <p:cTn id="71" presetID="42" presetClass="path" presetSubtype="0" accel="50000" decel="50000" fill="hold" grpId="0" nodeType="afterEffect">
                                  <p:stCondLst>
                                    <p:cond delay="0"/>
                                  </p:stCondLst>
                                  <p:childTnLst>
                                    <p:animMotion origin="layout" path="M 4.16667E-7 1.85185E-6 L 0.0444 0.04977 " pathEditMode="relative" rAng="0" ptsTypes="AA">
                                      <p:cBhvr>
                                        <p:cTn id="72" dur="2000" fill="hold"/>
                                        <p:tgtEl>
                                          <p:spTgt spid="15"/>
                                        </p:tgtEl>
                                        <p:attrNameLst>
                                          <p:attrName>ppt_x</p:attrName>
                                          <p:attrName>ppt_y</p:attrName>
                                        </p:attrNameLst>
                                      </p:cBhvr>
                                      <p:rCtr x="2214" y="2477"/>
                                    </p:animMotion>
                                  </p:childTnLst>
                                </p:cTn>
                              </p:par>
                              <p:par>
                                <p:cTn id="73" presetID="6" presetClass="emph" presetSubtype="0" fill="hold" grpId="1" nodeType="withEffect">
                                  <p:stCondLst>
                                    <p:cond delay="0"/>
                                  </p:stCondLst>
                                  <p:childTnLst>
                                    <p:animScale>
                                      <p:cBhvr>
                                        <p:cTn id="74" dur="2000" fill="hold"/>
                                        <p:tgtEl>
                                          <p:spTgt spid="15"/>
                                        </p:tgtEl>
                                      </p:cBhvr>
                                      <p:by x="180000" y="1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9" grpId="4" animBg="1"/>
      <p:bldP spid="9" grpId="5" animBg="1"/>
      <p:bldP spid="9" grpId="6" animBg="1"/>
      <p:bldP spid="9" grpId="7" animBg="1"/>
      <p:bldP spid="9" grpId="8" animBg="1"/>
      <p:bldP spid="9" grpId="9" animBg="1"/>
      <p:bldP spid="11" grpId="0"/>
      <p:bldP spid="12" grpId="0"/>
      <p:bldP spid="13" grpId="0"/>
      <p:bldP spid="14" grpId="0"/>
      <p:bldP spid="3" grpId="0"/>
      <p:bldP spid="5" grpId="0" animBg="1"/>
      <p:bldP spid="5" grpId="1" animBg="1"/>
      <p:bldP spid="5" grpId="2" animBg="1"/>
      <p:bldP spid="15" grpId="0" animBg="1"/>
      <p:bldP spid="15" grpId="1" animBg="1"/>
      <p:bldP spid="15"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F624-7E6A-BAA6-3B8B-44145F29BA32}"/>
              </a:ext>
            </a:extLst>
          </p:cNvPr>
          <p:cNvSpPr>
            <a:spLocks noGrp="1"/>
          </p:cNvSpPr>
          <p:nvPr>
            <p:ph type="title"/>
          </p:nvPr>
        </p:nvSpPr>
        <p:spPr>
          <a:xfrm>
            <a:off x="321407" y="95950"/>
            <a:ext cx="10515600" cy="1325563"/>
          </a:xfrm>
        </p:spPr>
        <p:txBody>
          <a:bodyPr/>
          <a:lstStyle/>
          <a:p>
            <a:r>
              <a:rPr lang="en-GB" b="1"/>
              <a:t>Precision and Recall</a:t>
            </a:r>
          </a:p>
        </p:txBody>
      </p:sp>
      <p:sp>
        <p:nvSpPr>
          <p:cNvPr id="10" name="TextBox 9">
            <a:extLst>
              <a:ext uri="{FF2B5EF4-FFF2-40B4-BE49-F238E27FC236}">
                <a16:creationId xmlns:a16="http://schemas.microsoft.com/office/drawing/2014/main" id="{9268EAEC-D9AF-3E39-CD63-D903A432BFD9}"/>
              </a:ext>
            </a:extLst>
          </p:cNvPr>
          <p:cNvSpPr txBox="1"/>
          <p:nvPr/>
        </p:nvSpPr>
        <p:spPr>
          <a:xfrm>
            <a:off x="5264150" y="530481"/>
            <a:ext cx="6474011" cy="1477328"/>
          </a:xfrm>
          <a:prstGeom prst="rect">
            <a:avLst/>
          </a:prstGeom>
          <a:noFill/>
        </p:spPr>
        <p:txBody>
          <a:bodyPr wrap="square" rtlCol="0">
            <a:spAutoFit/>
          </a:bodyPr>
          <a:lstStyle/>
          <a:p>
            <a:pPr marL="285750" indent="-285750">
              <a:buFont typeface="Arial" panose="020B0604020202020204" pitchFamily="34" charset="0"/>
              <a:buChar char="•"/>
            </a:pPr>
            <a:r>
              <a:rPr lang="en-GB"/>
              <a:t>But how does this work for other types of AI, let’s say a cancer diagnosis classification model.</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To the left is a set of </a:t>
            </a:r>
            <a:r>
              <a:rPr lang="en-GB" b="1"/>
              <a:t>test data </a:t>
            </a:r>
            <a:r>
              <a:rPr lang="en-GB"/>
              <a:t>for a cancer detection AI.</a:t>
            </a:r>
          </a:p>
          <a:p>
            <a:pPr marL="285750" indent="-285750">
              <a:buFont typeface="Arial" panose="020B0604020202020204" pitchFamily="34" charset="0"/>
              <a:buChar char="•"/>
            </a:pPr>
            <a:endParaRPr lang="en-GB"/>
          </a:p>
        </p:txBody>
      </p:sp>
      <p:grpSp>
        <p:nvGrpSpPr>
          <p:cNvPr id="121" name="Group 120">
            <a:extLst>
              <a:ext uri="{FF2B5EF4-FFF2-40B4-BE49-F238E27FC236}">
                <a16:creationId xmlns:a16="http://schemas.microsoft.com/office/drawing/2014/main" id="{96146546-6FEE-D9D5-1FEE-B96DE604CBE2}"/>
              </a:ext>
            </a:extLst>
          </p:cNvPr>
          <p:cNvGrpSpPr/>
          <p:nvPr/>
        </p:nvGrpSpPr>
        <p:grpSpPr>
          <a:xfrm>
            <a:off x="321407" y="1484395"/>
            <a:ext cx="4406609" cy="5053908"/>
            <a:chOff x="69138" y="1049118"/>
            <a:chExt cx="4971762" cy="5678053"/>
          </a:xfrm>
        </p:grpSpPr>
        <p:cxnSp>
          <p:nvCxnSpPr>
            <p:cNvPr id="17" name="Straight Arrow Connector 16">
              <a:extLst>
                <a:ext uri="{FF2B5EF4-FFF2-40B4-BE49-F238E27FC236}">
                  <a16:creationId xmlns:a16="http://schemas.microsoft.com/office/drawing/2014/main" id="{091780AF-E41D-DF1C-165D-434F6A854BB3}"/>
                </a:ext>
              </a:extLst>
            </p:cNvPr>
            <p:cNvCxnSpPr/>
            <p:nvPr/>
          </p:nvCxnSpPr>
          <p:spPr>
            <a:xfrm>
              <a:off x="457200" y="6381206"/>
              <a:ext cx="44870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AC7FEB-9E11-7156-5D7A-850AE2F07256}"/>
                </a:ext>
              </a:extLst>
            </p:cNvPr>
            <p:cNvCxnSpPr>
              <a:cxnSpLocks/>
            </p:cNvCxnSpPr>
            <p:nvPr/>
          </p:nvCxnSpPr>
          <p:spPr>
            <a:xfrm flipV="1">
              <a:off x="457200" y="1704703"/>
              <a:ext cx="52251" cy="46721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39DDDB1D-5F64-872F-828B-D5AA54C3EF2D}"/>
                </a:ext>
              </a:extLst>
            </p:cNvPr>
            <p:cNvSpPr/>
            <p:nvPr/>
          </p:nvSpPr>
          <p:spPr>
            <a:xfrm>
              <a:off x="1088024" y="5443976"/>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54" name="Rectangle: Rounded Corners 53">
              <a:extLst>
                <a:ext uri="{FF2B5EF4-FFF2-40B4-BE49-F238E27FC236}">
                  <a16:creationId xmlns:a16="http://schemas.microsoft.com/office/drawing/2014/main" id="{176AE31A-8FC9-FC95-4E69-521ED328ECAC}"/>
                </a:ext>
              </a:extLst>
            </p:cNvPr>
            <p:cNvSpPr/>
            <p:nvPr/>
          </p:nvSpPr>
          <p:spPr>
            <a:xfrm>
              <a:off x="749475" y="5252852"/>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55" name="Rectangle: Rounded Corners 54">
              <a:extLst>
                <a:ext uri="{FF2B5EF4-FFF2-40B4-BE49-F238E27FC236}">
                  <a16:creationId xmlns:a16="http://schemas.microsoft.com/office/drawing/2014/main" id="{E8BE2483-4523-B580-6E44-8098E0472E33}"/>
                </a:ext>
              </a:extLst>
            </p:cNvPr>
            <p:cNvSpPr/>
            <p:nvPr/>
          </p:nvSpPr>
          <p:spPr>
            <a:xfrm>
              <a:off x="1469024" y="5118961"/>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56" name="Rectangle: Rounded Corners 55">
              <a:extLst>
                <a:ext uri="{FF2B5EF4-FFF2-40B4-BE49-F238E27FC236}">
                  <a16:creationId xmlns:a16="http://schemas.microsoft.com/office/drawing/2014/main" id="{EA7AD43B-B4FC-071C-3B71-D758A3EDD869}"/>
                </a:ext>
              </a:extLst>
            </p:cNvPr>
            <p:cNvSpPr/>
            <p:nvPr/>
          </p:nvSpPr>
          <p:spPr>
            <a:xfrm>
              <a:off x="725524" y="4301312"/>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57" name="Rectangle: Rounded Corners 56">
              <a:extLst>
                <a:ext uri="{FF2B5EF4-FFF2-40B4-BE49-F238E27FC236}">
                  <a16:creationId xmlns:a16="http://schemas.microsoft.com/office/drawing/2014/main" id="{DDC2F397-601B-BD0B-1AF8-B18CAB5114E3}"/>
                </a:ext>
              </a:extLst>
            </p:cNvPr>
            <p:cNvSpPr/>
            <p:nvPr/>
          </p:nvSpPr>
          <p:spPr>
            <a:xfrm>
              <a:off x="934669" y="4777082"/>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58" name="Rectangle: Rounded Corners 57">
              <a:extLst>
                <a:ext uri="{FF2B5EF4-FFF2-40B4-BE49-F238E27FC236}">
                  <a16:creationId xmlns:a16="http://schemas.microsoft.com/office/drawing/2014/main" id="{3438A1B4-9285-EF08-CDE5-2BD6351E5D6A}"/>
                </a:ext>
              </a:extLst>
            </p:cNvPr>
            <p:cNvSpPr/>
            <p:nvPr/>
          </p:nvSpPr>
          <p:spPr>
            <a:xfrm>
              <a:off x="1679389" y="5565340"/>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59" name="Rectangle: Rounded Corners 58">
              <a:extLst>
                <a:ext uri="{FF2B5EF4-FFF2-40B4-BE49-F238E27FC236}">
                  <a16:creationId xmlns:a16="http://schemas.microsoft.com/office/drawing/2014/main" id="{85C47595-778D-9224-44BB-E498DBF8A0DF}"/>
                </a:ext>
              </a:extLst>
            </p:cNvPr>
            <p:cNvSpPr/>
            <p:nvPr/>
          </p:nvSpPr>
          <p:spPr>
            <a:xfrm>
              <a:off x="1840222" y="5102653"/>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60" name="Rectangle: Rounded Corners 59">
              <a:extLst>
                <a:ext uri="{FF2B5EF4-FFF2-40B4-BE49-F238E27FC236}">
                  <a16:creationId xmlns:a16="http://schemas.microsoft.com/office/drawing/2014/main" id="{C9FCFE19-23B8-123D-A502-815B29071FEE}"/>
                </a:ext>
              </a:extLst>
            </p:cNvPr>
            <p:cNvSpPr/>
            <p:nvPr/>
          </p:nvSpPr>
          <p:spPr>
            <a:xfrm>
              <a:off x="1887306" y="4562761"/>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61" name="Rectangle: Rounded Corners 60">
              <a:extLst>
                <a:ext uri="{FF2B5EF4-FFF2-40B4-BE49-F238E27FC236}">
                  <a16:creationId xmlns:a16="http://schemas.microsoft.com/office/drawing/2014/main" id="{5E34DCFA-CE44-8FCB-1E4D-82C88092EBD3}"/>
                </a:ext>
              </a:extLst>
            </p:cNvPr>
            <p:cNvSpPr/>
            <p:nvPr/>
          </p:nvSpPr>
          <p:spPr>
            <a:xfrm>
              <a:off x="2320718" y="4273897"/>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62" name="Rectangle: Rounded Corners 61">
              <a:extLst>
                <a:ext uri="{FF2B5EF4-FFF2-40B4-BE49-F238E27FC236}">
                  <a16:creationId xmlns:a16="http://schemas.microsoft.com/office/drawing/2014/main" id="{ACFC759D-984D-0F14-CD30-D775711B111C}"/>
                </a:ext>
              </a:extLst>
            </p:cNvPr>
            <p:cNvSpPr/>
            <p:nvPr/>
          </p:nvSpPr>
          <p:spPr>
            <a:xfrm>
              <a:off x="2328450" y="4882271"/>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63" name="Rectangle: Rounded Corners 62">
              <a:extLst>
                <a:ext uri="{FF2B5EF4-FFF2-40B4-BE49-F238E27FC236}">
                  <a16:creationId xmlns:a16="http://schemas.microsoft.com/office/drawing/2014/main" id="{CE8BE083-B02A-5B5C-123E-965BE6FE6B3D}"/>
                </a:ext>
              </a:extLst>
            </p:cNvPr>
            <p:cNvSpPr/>
            <p:nvPr/>
          </p:nvSpPr>
          <p:spPr>
            <a:xfrm>
              <a:off x="690699" y="3804419"/>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64" name="Rectangle: Rounded Corners 63">
              <a:extLst>
                <a:ext uri="{FF2B5EF4-FFF2-40B4-BE49-F238E27FC236}">
                  <a16:creationId xmlns:a16="http://schemas.microsoft.com/office/drawing/2014/main" id="{35BDD58A-CB73-D87C-63EA-972F82F4821C}"/>
                </a:ext>
              </a:extLst>
            </p:cNvPr>
            <p:cNvSpPr/>
            <p:nvPr/>
          </p:nvSpPr>
          <p:spPr>
            <a:xfrm>
              <a:off x="661851" y="3201913"/>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65" name="Rectangle: Rounded Corners 64">
              <a:extLst>
                <a:ext uri="{FF2B5EF4-FFF2-40B4-BE49-F238E27FC236}">
                  <a16:creationId xmlns:a16="http://schemas.microsoft.com/office/drawing/2014/main" id="{03040E24-DEF2-FA4B-46F2-353A55FCB1FF}"/>
                </a:ext>
              </a:extLst>
            </p:cNvPr>
            <p:cNvSpPr/>
            <p:nvPr/>
          </p:nvSpPr>
          <p:spPr>
            <a:xfrm>
              <a:off x="2780208" y="5152554"/>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66" name="Rectangle: Rounded Corners 65">
              <a:extLst>
                <a:ext uri="{FF2B5EF4-FFF2-40B4-BE49-F238E27FC236}">
                  <a16:creationId xmlns:a16="http://schemas.microsoft.com/office/drawing/2014/main" id="{F4E8B38A-8240-28C2-20DD-B7C906D3ED3C}"/>
                </a:ext>
              </a:extLst>
            </p:cNvPr>
            <p:cNvSpPr/>
            <p:nvPr/>
          </p:nvSpPr>
          <p:spPr>
            <a:xfrm>
              <a:off x="2367911" y="5335117"/>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67" name="Rectangle: Rounded Corners 66">
              <a:extLst>
                <a:ext uri="{FF2B5EF4-FFF2-40B4-BE49-F238E27FC236}">
                  <a16:creationId xmlns:a16="http://schemas.microsoft.com/office/drawing/2014/main" id="{F7EF1FDD-8D65-127F-9A6C-48957AEFFD90}"/>
                </a:ext>
              </a:extLst>
            </p:cNvPr>
            <p:cNvSpPr/>
            <p:nvPr/>
          </p:nvSpPr>
          <p:spPr>
            <a:xfrm>
              <a:off x="2034810" y="5907698"/>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68" name="Rectangle: Rounded Corners 67">
              <a:extLst>
                <a:ext uri="{FF2B5EF4-FFF2-40B4-BE49-F238E27FC236}">
                  <a16:creationId xmlns:a16="http://schemas.microsoft.com/office/drawing/2014/main" id="{2A1A6E3D-7F21-80AD-8D7A-7763D186A96E}"/>
                </a:ext>
              </a:extLst>
            </p:cNvPr>
            <p:cNvSpPr/>
            <p:nvPr/>
          </p:nvSpPr>
          <p:spPr>
            <a:xfrm>
              <a:off x="2517859" y="5876150"/>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69" name="Rectangle: Rounded Corners 68">
              <a:extLst>
                <a:ext uri="{FF2B5EF4-FFF2-40B4-BE49-F238E27FC236}">
                  <a16:creationId xmlns:a16="http://schemas.microsoft.com/office/drawing/2014/main" id="{191019B6-EAF1-58F2-5E14-866A017A36CB}"/>
                </a:ext>
              </a:extLst>
            </p:cNvPr>
            <p:cNvSpPr/>
            <p:nvPr/>
          </p:nvSpPr>
          <p:spPr>
            <a:xfrm>
              <a:off x="3011138" y="6009611"/>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70" name="Rectangle: Rounded Corners 69">
              <a:extLst>
                <a:ext uri="{FF2B5EF4-FFF2-40B4-BE49-F238E27FC236}">
                  <a16:creationId xmlns:a16="http://schemas.microsoft.com/office/drawing/2014/main" id="{DE91DB1D-DDE7-54F4-1836-71F910B90736}"/>
                </a:ext>
              </a:extLst>
            </p:cNvPr>
            <p:cNvSpPr/>
            <p:nvPr/>
          </p:nvSpPr>
          <p:spPr>
            <a:xfrm>
              <a:off x="3258925" y="5102707"/>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71" name="Rectangle: Rounded Corners 70">
              <a:extLst>
                <a:ext uri="{FF2B5EF4-FFF2-40B4-BE49-F238E27FC236}">
                  <a16:creationId xmlns:a16="http://schemas.microsoft.com/office/drawing/2014/main" id="{79D15156-AD7E-E537-32AA-A28968D39D9B}"/>
                </a:ext>
              </a:extLst>
            </p:cNvPr>
            <p:cNvSpPr/>
            <p:nvPr/>
          </p:nvSpPr>
          <p:spPr>
            <a:xfrm>
              <a:off x="1255940" y="5932666"/>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72" name="Rectangle: Rounded Corners 71">
              <a:extLst>
                <a:ext uri="{FF2B5EF4-FFF2-40B4-BE49-F238E27FC236}">
                  <a16:creationId xmlns:a16="http://schemas.microsoft.com/office/drawing/2014/main" id="{DFC02730-6E92-B05B-2FB2-63FF4E2EB5C5}"/>
                </a:ext>
              </a:extLst>
            </p:cNvPr>
            <p:cNvSpPr/>
            <p:nvPr/>
          </p:nvSpPr>
          <p:spPr>
            <a:xfrm>
              <a:off x="3569436" y="6032300"/>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73" name="Rectangle: Rounded Corners 72">
              <a:extLst>
                <a:ext uri="{FF2B5EF4-FFF2-40B4-BE49-F238E27FC236}">
                  <a16:creationId xmlns:a16="http://schemas.microsoft.com/office/drawing/2014/main" id="{F40B0EC1-9368-26A8-8518-9B59A7438363}"/>
                </a:ext>
              </a:extLst>
            </p:cNvPr>
            <p:cNvSpPr/>
            <p:nvPr/>
          </p:nvSpPr>
          <p:spPr>
            <a:xfrm>
              <a:off x="3820659" y="4913273"/>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74" name="Rectangle: Rounded Corners 73">
              <a:extLst>
                <a:ext uri="{FF2B5EF4-FFF2-40B4-BE49-F238E27FC236}">
                  <a16:creationId xmlns:a16="http://schemas.microsoft.com/office/drawing/2014/main" id="{D563EC31-2EAA-9C1C-75D5-953F242A2875}"/>
                </a:ext>
              </a:extLst>
            </p:cNvPr>
            <p:cNvSpPr/>
            <p:nvPr/>
          </p:nvSpPr>
          <p:spPr>
            <a:xfrm>
              <a:off x="3360456" y="5577867"/>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75" name="Rectangle: Rounded Corners 74">
              <a:extLst>
                <a:ext uri="{FF2B5EF4-FFF2-40B4-BE49-F238E27FC236}">
                  <a16:creationId xmlns:a16="http://schemas.microsoft.com/office/drawing/2014/main" id="{F334C9D1-C74C-E755-0D6D-F1C6E9579421}"/>
                </a:ext>
              </a:extLst>
            </p:cNvPr>
            <p:cNvSpPr/>
            <p:nvPr/>
          </p:nvSpPr>
          <p:spPr>
            <a:xfrm>
              <a:off x="4088048" y="5947992"/>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76" name="Rectangle: Rounded Corners 75">
              <a:extLst>
                <a:ext uri="{FF2B5EF4-FFF2-40B4-BE49-F238E27FC236}">
                  <a16:creationId xmlns:a16="http://schemas.microsoft.com/office/drawing/2014/main" id="{D55317D4-DE42-3C54-EEDC-AA7C3911F634}"/>
                </a:ext>
              </a:extLst>
            </p:cNvPr>
            <p:cNvSpPr/>
            <p:nvPr/>
          </p:nvSpPr>
          <p:spPr>
            <a:xfrm>
              <a:off x="661851" y="5889188"/>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77" name="Rectangle: Rounded Corners 76">
              <a:extLst>
                <a:ext uri="{FF2B5EF4-FFF2-40B4-BE49-F238E27FC236}">
                  <a16:creationId xmlns:a16="http://schemas.microsoft.com/office/drawing/2014/main" id="{8C64530C-1A58-89FA-00FD-3B668D170B77}"/>
                </a:ext>
              </a:extLst>
            </p:cNvPr>
            <p:cNvSpPr/>
            <p:nvPr/>
          </p:nvSpPr>
          <p:spPr>
            <a:xfrm>
              <a:off x="2320717" y="3716152"/>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78" name="Rectangle: Rounded Corners 77">
              <a:extLst>
                <a:ext uri="{FF2B5EF4-FFF2-40B4-BE49-F238E27FC236}">
                  <a16:creationId xmlns:a16="http://schemas.microsoft.com/office/drawing/2014/main" id="{46EA2383-92F4-284D-1D23-BFA92BB43418}"/>
                </a:ext>
              </a:extLst>
            </p:cNvPr>
            <p:cNvSpPr/>
            <p:nvPr/>
          </p:nvSpPr>
          <p:spPr>
            <a:xfrm>
              <a:off x="2810211" y="4135743"/>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79" name="Rectangle: Rounded Corners 78">
              <a:extLst>
                <a:ext uri="{FF2B5EF4-FFF2-40B4-BE49-F238E27FC236}">
                  <a16:creationId xmlns:a16="http://schemas.microsoft.com/office/drawing/2014/main" id="{8AE9849A-B3E6-53D1-9D74-F144A52A9904}"/>
                </a:ext>
              </a:extLst>
            </p:cNvPr>
            <p:cNvSpPr/>
            <p:nvPr/>
          </p:nvSpPr>
          <p:spPr>
            <a:xfrm>
              <a:off x="1053984" y="2496188"/>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80" name="Rectangle: Rounded Corners 79">
              <a:extLst>
                <a:ext uri="{FF2B5EF4-FFF2-40B4-BE49-F238E27FC236}">
                  <a16:creationId xmlns:a16="http://schemas.microsoft.com/office/drawing/2014/main" id="{9D37E8C2-D3D5-78C8-EE60-D202F5EB5784}"/>
                </a:ext>
              </a:extLst>
            </p:cNvPr>
            <p:cNvSpPr/>
            <p:nvPr/>
          </p:nvSpPr>
          <p:spPr>
            <a:xfrm>
              <a:off x="769607" y="2746307"/>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81" name="Rectangle: Rounded Corners 80">
              <a:extLst>
                <a:ext uri="{FF2B5EF4-FFF2-40B4-BE49-F238E27FC236}">
                  <a16:creationId xmlns:a16="http://schemas.microsoft.com/office/drawing/2014/main" id="{123B05A5-231B-98B5-E35F-1ED314AF53FD}"/>
                </a:ext>
              </a:extLst>
            </p:cNvPr>
            <p:cNvSpPr/>
            <p:nvPr/>
          </p:nvSpPr>
          <p:spPr>
            <a:xfrm>
              <a:off x="700896" y="2184327"/>
              <a:ext cx="262349"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82" name="Rectangle: Rounded Corners 81">
              <a:extLst>
                <a:ext uri="{FF2B5EF4-FFF2-40B4-BE49-F238E27FC236}">
                  <a16:creationId xmlns:a16="http://schemas.microsoft.com/office/drawing/2014/main" id="{DE0B0C6C-7095-08B1-3EE1-47FDE9803388}"/>
                </a:ext>
              </a:extLst>
            </p:cNvPr>
            <p:cNvSpPr/>
            <p:nvPr/>
          </p:nvSpPr>
          <p:spPr>
            <a:xfrm>
              <a:off x="1142999" y="4043806"/>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83" name="Rectangle: Rounded Corners 82">
              <a:extLst>
                <a:ext uri="{FF2B5EF4-FFF2-40B4-BE49-F238E27FC236}">
                  <a16:creationId xmlns:a16="http://schemas.microsoft.com/office/drawing/2014/main" id="{BF13D4C3-9E3B-FC80-5A2F-8BF2609E7C41}"/>
                </a:ext>
              </a:extLst>
            </p:cNvPr>
            <p:cNvSpPr/>
            <p:nvPr/>
          </p:nvSpPr>
          <p:spPr>
            <a:xfrm>
              <a:off x="1633713" y="4137963"/>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84" name="Rectangle: Rounded Corners 83">
              <a:extLst>
                <a:ext uri="{FF2B5EF4-FFF2-40B4-BE49-F238E27FC236}">
                  <a16:creationId xmlns:a16="http://schemas.microsoft.com/office/drawing/2014/main" id="{C006244A-F9AD-9924-2F85-9B3F522B2E02}"/>
                </a:ext>
              </a:extLst>
            </p:cNvPr>
            <p:cNvSpPr/>
            <p:nvPr/>
          </p:nvSpPr>
          <p:spPr>
            <a:xfrm>
              <a:off x="1206669" y="3495496"/>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85" name="Rectangle: Rounded Corners 84">
              <a:extLst>
                <a:ext uri="{FF2B5EF4-FFF2-40B4-BE49-F238E27FC236}">
                  <a16:creationId xmlns:a16="http://schemas.microsoft.com/office/drawing/2014/main" id="{EE427E8F-CCC5-05DB-36D0-D2C05F22C08B}"/>
                </a:ext>
              </a:extLst>
            </p:cNvPr>
            <p:cNvSpPr/>
            <p:nvPr/>
          </p:nvSpPr>
          <p:spPr>
            <a:xfrm>
              <a:off x="1530729" y="3763277"/>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86" name="Rectangle: Rounded Corners 85">
              <a:extLst>
                <a:ext uri="{FF2B5EF4-FFF2-40B4-BE49-F238E27FC236}">
                  <a16:creationId xmlns:a16="http://schemas.microsoft.com/office/drawing/2014/main" id="{4A7CFB8B-2E47-5062-E8BC-921887BF9D5A}"/>
                </a:ext>
              </a:extLst>
            </p:cNvPr>
            <p:cNvSpPr/>
            <p:nvPr/>
          </p:nvSpPr>
          <p:spPr>
            <a:xfrm>
              <a:off x="1887305" y="3667242"/>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87" name="Rectangle: Rounded Corners 86">
              <a:extLst>
                <a:ext uri="{FF2B5EF4-FFF2-40B4-BE49-F238E27FC236}">
                  <a16:creationId xmlns:a16="http://schemas.microsoft.com/office/drawing/2014/main" id="{258D406A-F0CB-2DF9-2B55-BDF4EB6452E2}"/>
                </a:ext>
              </a:extLst>
            </p:cNvPr>
            <p:cNvSpPr/>
            <p:nvPr/>
          </p:nvSpPr>
          <p:spPr>
            <a:xfrm>
              <a:off x="1656797" y="3308009"/>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88" name="Rectangle: Rounded Corners 87">
              <a:extLst>
                <a:ext uri="{FF2B5EF4-FFF2-40B4-BE49-F238E27FC236}">
                  <a16:creationId xmlns:a16="http://schemas.microsoft.com/office/drawing/2014/main" id="{4D9C48EA-AADB-5F59-6A18-418846712027}"/>
                </a:ext>
              </a:extLst>
            </p:cNvPr>
            <p:cNvSpPr/>
            <p:nvPr/>
          </p:nvSpPr>
          <p:spPr>
            <a:xfrm>
              <a:off x="1248857" y="2981202"/>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89" name="Rectangle: Rounded Corners 88">
              <a:extLst>
                <a:ext uri="{FF2B5EF4-FFF2-40B4-BE49-F238E27FC236}">
                  <a16:creationId xmlns:a16="http://schemas.microsoft.com/office/drawing/2014/main" id="{CBFDA681-A362-17AD-A862-620C6E79DAC7}"/>
                </a:ext>
              </a:extLst>
            </p:cNvPr>
            <p:cNvSpPr/>
            <p:nvPr/>
          </p:nvSpPr>
          <p:spPr>
            <a:xfrm>
              <a:off x="1840221" y="2844287"/>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90" name="Rectangle: Rounded Corners 89">
              <a:extLst>
                <a:ext uri="{FF2B5EF4-FFF2-40B4-BE49-F238E27FC236}">
                  <a16:creationId xmlns:a16="http://schemas.microsoft.com/office/drawing/2014/main" id="{6721C949-68C4-0F59-0CCD-F6C1DA27A54D}"/>
                </a:ext>
              </a:extLst>
            </p:cNvPr>
            <p:cNvSpPr/>
            <p:nvPr/>
          </p:nvSpPr>
          <p:spPr>
            <a:xfrm>
              <a:off x="1679388" y="2355106"/>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91" name="Rectangle: Rounded Corners 90">
              <a:extLst>
                <a:ext uri="{FF2B5EF4-FFF2-40B4-BE49-F238E27FC236}">
                  <a16:creationId xmlns:a16="http://schemas.microsoft.com/office/drawing/2014/main" id="{972452A2-7B15-8A9E-6B59-0A116036F324}"/>
                </a:ext>
              </a:extLst>
            </p:cNvPr>
            <p:cNvSpPr/>
            <p:nvPr/>
          </p:nvSpPr>
          <p:spPr>
            <a:xfrm>
              <a:off x="1259207" y="2030320"/>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92" name="Rectangle: Rounded Corners 91">
              <a:extLst>
                <a:ext uri="{FF2B5EF4-FFF2-40B4-BE49-F238E27FC236}">
                  <a16:creationId xmlns:a16="http://schemas.microsoft.com/office/drawing/2014/main" id="{2F60A30B-87CB-6614-4545-4E7FA3761F54}"/>
                </a:ext>
              </a:extLst>
            </p:cNvPr>
            <p:cNvSpPr/>
            <p:nvPr/>
          </p:nvSpPr>
          <p:spPr>
            <a:xfrm>
              <a:off x="2265246" y="3220887"/>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93" name="Rectangle: Rounded Corners 92">
              <a:extLst>
                <a:ext uri="{FF2B5EF4-FFF2-40B4-BE49-F238E27FC236}">
                  <a16:creationId xmlns:a16="http://schemas.microsoft.com/office/drawing/2014/main" id="{A77765F8-BAE6-07D3-9A83-72DAB702410F}"/>
                </a:ext>
              </a:extLst>
            </p:cNvPr>
            <p:cNvSpPr/>
            <p:nvPr/>
          </p:nvSpPr>
          <p:spPr>
            <a:xfrm>
              <a:off x="2914169" y="3557997"/>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94" name="Rectangle: Rounded Corners 93">
              <a:extLst>
                <a:ext uri="{FF2B5EF4-FFF2-40B4-BE49-F238E27FC236}">
                  <a16:creationId xmlns:a16="http://schemas.microsoft.com/office/drawing/2014/main" id="{D81F649E-29A9-3E07-3AC2-AC5C939AB130}"/>
                </a:ext>
              </a:extLst>
            </p:cNvPr>
            <p:cNvSpPr/>
            <p:nvPr/>
          </p:nvSpPr>
          <p:spPr>
            <a:xfrm>
              <a:off x="3200405" y="3956358"/>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95" name="Rectangle: Rounded Corners 94">
              <a:extLst>
                <a:ext uri="{FF2B5EF4-FFF2-40B4-BE49-F238E27FC236}">
                  <a16:creationId xmlns:a16="http://schemas.microsoft.com/office/drawing/2014/main" id="{8726BF93-5491-91AC-7F99-1FBCF820EB63}"/>
                </a:ext>
              </a:extLst>
            </p:cNvPr>
            <p:cNvSpPr/>
            <p:nvPr/>
          </p:nvSpPr>
          <p:spPr>
            <a:xfrm>
              <a:off x="2857227" y="3034447"/>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96" name="Rectangle: Rounded Corners 95">
              <a:extLst>
                <a:ext uri="{FF2B5EF4-FFF2-40B4-BE49-F238E27FC236}">
                  <a16:creationId xmlns:a16="http://schemas.microsoft.com/office/drawing/2014/main" id="{109F7195-5995-D8FA-5EF7-A117EF24FCA1}"/>
                </a:ext>
              </a:extLst>
            </p:cNvPr>
            <p:cNvSpPr/>
            <p:nvPr/>
          </p:nvSpPr>
          <p:spPr>
            <a:xfrm>
              <a:off x="2413361" y="2787029"/>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97" name="Rectangle: Rounded Corners 96">
              <a:extLst>
                <a:ext uri="{FF2B5EF4-FFF2-40B4-BE49-F238E27FC236}">
                  <a16:creationId xmlns:a16="http://schemas.microsoft.com/office/drawing/2014/main" id="{6A2F4ED8-5D46-6308-54BA-4E58FA203465}"/>
                </a:ext>
              </a:extLst>
            </p:cNvPr>
            <p:cNvSpPr/>
            <p:nvPr/>
          </p:nvSpPr>
          <p:spPr>
            <a:xfrm>
              <a:off x="2689105" y="4627042"/>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98" name="Rectangle: Rounded Corners 97">
              <a:extLst>
                <a:ext uri="{FF2B5EF4-FFF2-40B4-BE49-F238E27FC236}">
                  <a16:creationId xmlns:a16="http://schemas.microsoft.com/office/drawing/2014/main" id="{D822567D-300C-BCBE-224E-6D414C3F8B22}"/>
                </a:ext>
              </a:extLst>
            </p:cNvPr>
            <p:cNvSpPr/>
            <p:nvPr/>
          </p:nvSpPr>
          <p:spPr>
            <a:xfrm>
              <a:off x="3106521" y="4541679"/>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99" name="Rectangle: Rounded Corners 98">
              <a:extLst>
                <a:ext uri="{FF2B5EF4-FFF2-40B4-BE49-F238E27FC236}">
                  <a16:creationId xmlns:a16="http://schemas.microsoft.com/office/drawing/2014/main" id="{422B3234-A3B8-1673-0508-06F28BCDE069}"/>
                </a:ext>
              </a:extLst>
            </p:cNvPr>
            <p:cNvSpPr/>
            <p:nvPr/>
          </p:nvSpPr>
          <p:spPr>
            <a:xfrm>
              <a:off x="3700610" y="5334888"/>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100" name="Rectangle: Rounded Corners 99">
              <a:extLst>
                <a:ext uri="{FF2B5EF4-FFF2-40B4-BE49-F238E27FC236}">
                  <a16:creationId xmlns:a16="http://schemas.microsoft.com/office/drawing/2014/main" id="{32864BE6-FE25-6206-7BA6-DCB1B1DEC38A}"/>
                </a:ext>
              </a:extLst>
            </p:cNvPr>
            <p:cNvSpPr/>
            <p:nvPr/>
          </p:nvSpPr>
          <p:spPr>
            <a:xfrm>
              <a:off x="3613194" y="4541679"/>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101" name="Rectangle: Rounded Corners 100">
              <a:extLst>
                <a:ext uri="{FF2B5EF4-FFF2-40B4-BE49-F238E27FC236}">
                  <a16:creationId xmlns:a16="http://schemas.microsoft.com/office/drawing/2014/main" id="{1239F88A-76AF-2F90-3B3E-5895DC3358CD}"/>
                </a:ext>
              </a:extLst>
            </p:cNvPr>
            <p:cNvSpPr/>
            <p:nvPr/>
          </p:nvSpPr>
          <p:spPr>
            <a:xfrm>
              <a:off x="4277954" y="5452083"/>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102" name="Rectangle: Rounded Corners 101">
              <a:extLst>
                <a:ext uri="{FF2B5EF4-FFF2-40B4-BE49-F238E27FC236}">
                  <a16:creationId xmlns:a16="http://schemas.microsoft.com/office/drawing/2014/main" id="{72154F7F-C96D-F043-1D19-BD0A1DDF324F}"/>
                </a:ext>
              </a:extLst>
            </p:cNvPr>
            <p:cNvSpPr/>
            <p:nvPr/>
          </p:nvSpPr>
          <p:spPr>
            <a:xfrm>
              <a:off x="1376943" y="4653134"/>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103" name="Rectangle: Rounded Corners 102">
              <a:extLst>
                <a:ext uri="{FF2B5EF4-FFF2-40B4-BE49-F238E27FC236}">
                  <a16:creationId xmlns:a16="http://schemas.microsoft.com/office/drawing/2014/main" id="{8FB3122F-ABEC-2829-EC63-07552E598A56}"/>
                </a:ext>
              </a:extLst>
            </p:cNvPr>
            <p:cNvSpPr/>
            <p:nvPr/>
          </p:nvSpPr>
          <p:spPr>
            <a:xfrm>
              <a:off x="2932070" y="2248766"/>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104" name="Rectangle: Rounded Corners 103">
              <a:extLst>
                <a:ext uri="{FF2B5EF4-FFF2-40B4-BE49-F238E27FC236}">
                  <a16:creationId xmlns:a16="http://schemas.microsoft.com/office/drawing/2014/main" id="{006C0299-6465-DA06-5B1C-F908826676F3}"/>
                </a:ext>
              </a:extLst>
            </p:cNvPr>
            <p:cNvSpPr/>
            <p:nvPr/>
          </p:nvSpPr>
          <p:spPr>
            <a:xfrm>
              <a:off x="2151012" y="1949024"/>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105" name="Rectangle: Rounded Corners 104">
              <a:extLst>
                <a:ext uri="{FF2B5EF4-FFF2-40B4-BE49-F238E27FC236}">
                  <a16:creationId xmlns:a16="http://schemas.microsoft.com/office/drawing/2014/main" id="{CD139730-FE56-3076-E603-65BE267FB2D0}"/>
                </a:ext>
              </a:extLst>
            </p:cNvPr>
            <p:cNvSpPr/>
            <p:nvPr/>
          </p:nvSpPr>
          <p:spPr>
            <a:xfrm>
              <a:off x="3167740" y="2653138"/>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106" name="Rectangle: Rounded Corners 105">
              <a:extLst>
                <a:ext uri="{FF2B5EF4-FFF2-40B4-BE49-F238E27FC236}">
                  <a16:creationId xmlns:a16="http://schemas.microsoft.com/office/drawing/2014/main" id="{E5893C7E-1F93-1E7C-69CB-4C4119472486}"/>
                </a:ext>
              </a:extLst>
            </p:cNvPr>
            <p:cNvSpPr/>
            <p:nvPr/>
          </p:nvSpPr>
          <p:spPr>
            <a:xfrm>
              <a:off x="3483975" y="2962550"/>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107" name="Rectangle: Rounded Corners 106">
              <a:extLst>
                <a:ext uri="{FF2B5EF4-FFF2-40B4-BE49-F238E27FC236}">
                  <a16:creationId xmlns:a16="http://schemas.microsoft.com/office/drawing/2014/main" id="{D0F1E450-9A9A-0814-A01F-1F18EF6A7FC2}"/>
                </a:ext>
              </a:extLst>
            </p:cNvPr>
            <p:cNvSpPr/>
            <p:nvPr/>
          </p:nvSpPr>
          <p:spPr>
            <a:xfrm>
              <a:off x="3357142" y="3301878"/>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108" name="Rectangle: Rounded Corners 107">
              <a:extLst>
                <a:ext uri="{FF2B5EF4-FFF2-40B4-BE49-F238E27FC236}">
                  <a16:creationId xmlns:a16="http://schemas.microsoft.com/office/drawing/2014/main" id="{B155364B-7197-BF8B-20AE-DCF7C56A64C4}"/>
                </a:ext>
              </a:extLst>
            </p:cNvPr>
            <p:cNvSpPr/>
            <p:nvPr/>
          </p:nvSpPr>
          <p:spPr>
            <a:xfrm>
              <a:off x="4109224" y="4602657"/>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109" name="Rectangle: Rounded Corners 108">
              <a:extLst>
                <a:ext uri="{FF2B5EF4-FFF2-40B4-BE49-F238E27FC236}">
                  <a16:creationId xmlns:a16="http://schemas.microsoft.com/office/drawing/2014/main" id="{EC33891F-0B07-3056-3F32-54D871F7C1D1}"/>
                </a:ext>
              </a:extLst>
            </p:cNvPr>
            <p:cNvSpPr/>
            <p:nvPr/>
          </p:nvSpPr>
          <p:spPr>
            <a:xfrm>
              <a:off x="4244200" y="4023628"/>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110" name="Rectangle: Rounded Corners 109">
              <a:extLst>
                <a:ext uri="{FF2B5EF4-FFF2-40B4-BE49-F238E27FC236}">
                  <a16:creationId xmlns:a16="http://schemas.microsoft.com/office/drawing/2014/main" id="{54D4F619-0681-DAE2-E4D8-A91223457D26}"/>
                </a:ext>
              </a:extLst>
            </p:cNvPr>
            <p:cNvSpPr/>
            <p:nvPr/>
          </p:nvSpPr>
          <p:spPr>
            <a:xfrm>
              <a:off x="4066377" y="3276040"/>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111" name="Rectangle: Rounded Corners 110">
              <a:extLst>
                <a:ext uri="{FF2B5EF4-FFF2-40B4-BE49-F238E27FC236}">
                  <a16:creationId xmlns:a16="http://schemas.microsoft.com/office/drawing/2014/main" id="{147BBE5E-190B-D3C7-D72D-A9F374F351DB}"/>
                </a:ext>
              </a:extLst>
            </p:cNvPr>
            <p:cNvSpPr/>
            <p:nvPr/>
          </p:nvSpPr>
          <p:spPr>
            <a:xfrm>
              <a:off x="1731373" y="1762539"/>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112" name="Rectangle: Rounded Corners 111">
              <a:extLst>
                <a:ext uri="{FF2B5EF4-FFF2-40B4-BE49-F238E27FC236}">
                  <a16:creationId xmlns:a16="http://schemas.microsoft.com/office/drawing/2014/main" id="{6E5B6BF9-A88E-C650-101B-A61A60B53B41}"/>
                </a:ext>
              </a:extLst>
            </p:cNvPr>
            <p:cNvSpPr/>
            <p:nvPr/>
          </p:nvSpPr>
          <p:spPr>
            <a:xfrm>
              <a:off x="3771574" y="4068433"/>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113" name="Rectangle: Rounded Corners 112">
              <a:extLst>
                <a:ext uri="{FF2B5EF4-FFF2-40B4-BE49-F238E27FC236}">
                  <a16:creationId xmlns:a16="http://schemas.microsoft.com/office/drawing/2014/main" id="{A152F389-4116-D0D3-BB41-B58ECEF76B88}"/>
                </a:ext>
              </a:extLst>
            </p:cNvPr>
            <p:cNvSpPr/>
            <p:nvPr/>
          </p:nvSpPr>
          <p:spPr>
            <a:xfrm>
              <a:off x="3630939" y="3640437"/>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sp>
          <p:nvSpPr>
            <p:cNvPr id="114" name="Rectangle: Rounded Corners 113">
              <a:extLst>
                <a:ext uri="{FF2B5EF4-FFF2-40B4-BE49-F238E27FC236}">
                  <a16:creationId xmlns:a16="http://schemas.microsoft.com/office/drawing/2014/main" id="{F855371D-D1AE-3CA4-2C86-60A4D00CD892}"/>
                </a:ext>
              </a:extLst>
            </p:cNvPr>
            <p:cNvSpPr/>
            <p:nvPr/>
          </p:nvSpPr>
          <p:spPr>
            <a:xfrm>
              <a:off x="2297159" y="2447943"/>
              <a:ext cx="262349"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sz="1100">
                <a:solidFill>
                  <a:schemeClr val="tx1"/>
                </a:solidFill>
              </a:endParaRPr>
            </a:p>
          </p:txBody>
        </p:sp>
        <p:grpSp>
          <p:nvGrpSpPr>
            <p:cNvPr id="117" name="Group 116">
              <a:extLst>
                <a:ext uri="{FF2B5EF4-FFF2-40B4-BE49-F238E27FC236}">
                  <a16:creationId xmlns:a16="http://schemas.microsoft.com/office/drawing/2014/main" id="{01B3DEC3-8AA3-33B3-B642-2044FA672248}"/>
                </a:ext>
              </a:extLst>
            </p:cNvPr>
            <p:cNvGrpSpPr/>
            <p:nvPr/>
          </p:nvGrpSpPr>
          <p:grpSpPr>
            <a:xfrm>
              <a:off x="3605517" y="1879311"/>
              <a:ext cx="1019685" cy="951590"/>
              <a:chOff x="3999714" y="1701078"/>
              <a:chExt cx="1019685" cy="951590"/>
            </a:xfrm>
          </p:grpSpPr>
          <p:sp>
            <p:nvSpPr>
              <p:cNvPr id="27" name="Rectangle: Rounded Corners 26">
                <a:extLst>
                  <a:ext uri="{FF2B5EF4-FFF2-40B4-BE49-F238E27FC236}">
                    <a16:creationId xmlns:a16="http://schemas.microsoft.com/office/drawing/2014/main" id="{6B6237D2-DE21-55F4-7BAB-74E279070D03}"/>
                  </a:ext>
                </a:extLst>
              </p:cNvPr>
              <p:cNvSpPr/>
              <p:nvPr/>
            </p:nvSpPr>
            <p:spPr>
              <a:xfrm>
                <a:off x="4062551" y="2283197"/>
                <a:ext cx="881740" cy="267781"/>
              </a:xfrm>
              <a:prstGeom prst="roundRect">
                <a:avLst/>
              </a:prstGeom>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100">
                    <a:solidFill>
                      <a:schemeClr val="tx1"/>
                    </a:solidFill>
                  </a:rPr>
                  <a:t>Benign</a:t>
                </a:r>
              </a:p>
            </p:txBody>
          </p:sp>
          <p:sp>
            <p:nvSpPr>
              <p:cNvPr id="41" name="Rectangle: Rounded Corners 40">
                <a:extLst>
                  <a:ext uri="{FF2B5EF4-FFF2-40B4-BE49-F238E27FC236}">
                    <a16:creationId xmlns:a16="http://schemas.microsoft.com/office/drawing/2014/main" id="{E1B54211-1A13-D049-F0D7-C0F016424C6F}"/>
                  </a:ext>
                </a:extLst>
              </p:cNvPr>
              <p:cNvSpPr/>
              <p:nvPr/>
            </p:nvSpPr>
            <p:spPr>
              <a:xfrm>
                <a:off x="4062551" y="1972101"/>
                <a:ext cx="890446" cy="267781"/>
              </a:xfrm>
              <a:prstGeom prst="roundRect">
                <a:avLst/>
              </a:prstGeom>
              <a:pattFill prst="wdUpDiag">
                <a:fgClr>
                  <a:schemeClr val="accent2">
                    <a:lumMod val="60000"/>
                    <a:lumOff val="40000"/>
                  </a:schemeClr>
                </a:fgClr>
                <a:bgClr>
                  <a:schemeClr val="bg1"/>
                </a:bgClr>
              </a:patt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100">
                    <a:solidFill>
                      <a:schemeClr val="tx1"/>
                    </a:solidFill>
                  </a:rPr>
                  <a:t>Malignant</a:t>
                </a:r>
              </a:p>
            </p:txBody>
          </p:sp>
          <p:sp>
            <p:nvSpPr>
              <p:cNvPr id="116" name="Rectangle: Rounded Corners 115">
                <a:extLst>
                  <a:ext uri="{FF2B5EF4-FFF2-40B4-BE49-F238E27FC236}">
                    <a16:creationId xmlns:a16="http://schemas.microsoft.com/office/drawing/2014/main" id="{82D4AB64-71E6-C719-0D0A-64AAEF18D469}"/>
                  </a:ext>
                </a:extLst>
              </p:cNvPr>
              <p:cNvSpPr/>
              <p:nvPr/>
            </p:nvSpPr>
            <p:spPr>
              <a:xfrm>
                <a:off x="3999714" y="1701078"/>
                <a:ext cx="1019685" cy="951590"/>
              </a:xfrm>
              <a:prstGeom prst="roundRect">
                <a:avLst>
                  <a:gd name="adj" fmla="val 5764"/>
                </a:avLst>
              </a:prstGeom>
              <a:noFill/>
              <a:ln w="19050">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GB" sz="1100">
                    <a:solidFill>
                      <a:schemeClr val="tx1"/>
                    </a:solidFill>
                  </a:rPr>
                  <a:t>Key</a:t>
                </a:r>
              </a:p>
            </p:txBody>
          </p:sp>
        </p:grpSp>
        <p:sp>
          <p:nvSpPr>
            <p:cNvPr id="118" name="TextBox 117">
              <a:extLst>
                <a:ext uri="{FF2B5EF4-FFF2-40B4-BE49-F238E27FC236}">
                  <a16:creationId xmlns:a16="http://schemas.microsoft.com/office/drawing/2014/main" id="{8D556DB1-16DC-CB46-ED7F-E2D878F6D591}"/>
                </a:ext>
              </a:extLst>
            </p:cNvPr>
            <p:cNvSpPr txBox="1"/>
            <p:nvPr/>
          </p:nvSpPr>
          <p:spPr>
            <a:xfrm>
              <a:off x="873431" y="1049118"/>
              <a:ext cx="3863181" cy="518679"/>
            </a:xfrm>
            <a:prstGeom prst="rect">
              <a:avLst/>
            </a:prstGeom>
            <a:noFill/>
          </p:spPr>
          <p:txBody>
            <a:bodyPr wrap="square" rtlCol="0">
              <a:spAutoFit/>
            </a:bodyPr>
            <a:lstStyle/>
            <a:p>
              <a:r>
                <a:rPr lang="en-GB" sz="2400"/>
                <a:t>Breast Cancer Tumours</a:t>
              </a:r>
            </a:p>
          </p:txBody>
        </p:sp>
        <p:sp>
          <p:nvSpPr>
            <p:cNvPr id="119" name="TextBox 118">
              <a:extLst>
                <a:ext uri="{FF2B5EF4-FFF2-40B4-BE49-F238E27FC236}">
                  <a16:creationId xmlns:a16="http://schemas.microsoft.com/office/drawing/2014/main" id="{6986F355-D120-E39B-56B9-4734820904A2}"/>
                </a:ext>
              </a:extLst>
            </p:cNvPr>
            <p:cNvSpPr txBox="1"/>
            <p:nvPr/>
          </p:nvSpPr>
          <p:spPr>
            <a:xfrm rot="16200000">
              <a:off x="-1371572" y="3203362"/>
              <a:ext cx="3189198" cy="307777"/>
            </a:xfrm>
            <a:prstGeom prst="rect">
              <a:avLst/>
            </a:prstGeom>
            <a:noFill/>
          </p:spPr>
          <p:txBody>
            <a:bodyPr wrap="square" rtlCol="0">
              <a:spAutoFit/>
            </a:bodyPr>
            <a:lstStyle/>
            <a:p>
              <a:r>
                <a:rPr lang="en-GB" sz="1400"/>
                <a:t>Mean Diameter (mm)</a:t>
              </a:r>
            </a:p>
          </p:txBody>
        </p:sp>
        <p:sp>
          <p:nvSpPr>
            <p:cNvPr id="120" name="TextBox 119">
              <a:extLst>
                <a:ext uri="{FF2B5EF4-FFF2-40B4-BE49-F238E27FC236}">
                  <a16:creationId xmlns:a16="http://schemas.microsoft.com/office/drawing/2014/main" id="{81F026BD-FBF1-865F-7A2A-4A8046953A09}"/>
                </a:ext>
              </a:extLst>
            </p:cNvPr>
            <p:cNvSpPr txBox="1"/>
            <p:nvPr/>
          </p:nvSpPr>
          <p:spPr>
            <a:xfrm>
              <a:off x="1851702" y="6419394"/>
              <a:ext cx="3189198" cy="307777"/>
            </a:xfrm>
            <a:prstGeom prst="rect">
              <a:avLst/>
            </a:prstGeom>
            <a:noFill/>
          </p:spPr>
          <p:txBody>
            <a:bodyPr wrap="square" rtlCol="0">
              <a:spAutoFit/>
            </a:bodyPr>
            <a:lstStyle/>
            <a:p>
              <a:r>
                <a:rPr lang="en-GB" sz="1400"/>
                <a:t>Growth Rate (mm/d)</a:t>
              </a:r>
            </a:p>
          </p:txBody>
        </p:sp>
      </p:grpSp>
      <p:sp>
        <p:nvSpPr>
          <p:cNvPr id="126" name="TextBox 125">
            <a:extLst>
              <a:ext uri="{FF2B5EF4-FFF2-40B4-BE49-F238E27FC236}">
                <a16:creationId xmlns:a16="http://schemas.microsoft.com/office/drawing/2014/main" id="{DCF5C969-D9FB-99A1-AB2A-286D8C443A01}"/>
              </a:ext>
            </a:extLst>
          </p:cNvPr>
          <p:cNvSpPr txBox="1"/>
          <p:nvPr/>
        </p:nvSpPr>
        <p:spPr>
          <a:xfrm>
            <a:off x="5261086" y="1779479"/>
            <a:ext cx="6094854" cy="1200329"/>
          </a:xfrm>
          <a:prstGeom prst="rect">
            <a:avLst/>
          </a:prstGeom>
          <a:noFill/>
        </p:spPr>
        <p:txBody>
          <a:bodyPr wrap="square">
            <a:spAutoFit/>
          </a:bodyPr>
          <a:lstStyle/>
          <a:p>
            <a:pPr marL="285750" indent="-285750">
              <a:buFont typeface="Arial" panose="020B0604020202020204" pitchFamily="34" charset="0"/>
              <a:buChar char="•"/>
            </a:pPr>
            <a:r>
              <a:rPr lang="en-GB"/>
              <a:t>You can have different precision and recall scores for each class, i.e. malignant and benign. Consider this like doing a search for “malignant” and “benign” in our previous example. </a:t>
            </a:r>
          </a:p>
        </p:txBody>
      </p:sp>
      <p:sp>
        <p:nvSpPr>
          <p:cNvPr id="8" name="TextBox 7">
            <a:extLst>
              <a:ext uri="{FF2B5EF4-FFF2-40B4-BE49-F238E27FC236}">
                <a16:creationId xmlns:a16="http://schemas.microsoft.com/office/drawing/2014/main" id="{7A4340B0-BA28-43A6-F0CF-04EE67252024}"/>
              </a:ext>
            </a:extLst>
          </p:cNvPr>
          <p:cNvSpPr txBox="1"/>
          <p:nvPr/>
        </p:nvSpPr>
        <p:spPr>
          <a:xfrm>
            <a:off x="5224832" y="2973964"/>
            <a:ext cx="6094854" cy="1477328"/>
          </a:xfrm>
          <a:prstGeom prst="rect">
            <a:avLst/>
          </a:prstGeom>
          <a:noFill/>
        </p:spPr>
        <p:txBody>
          <a:bodyPr wrap="square">
            <a:spAutoFit/>
          </a:bodyPr>
          <a:lstStyle/>
          <a:p>
            <a:pPr marL="285750" indent="-285750">
              <a:buFont typeface="Arial" panose="020B0604020202020204" pitchFamily="34" charset="0"/>
              <a:buChar char="•"/>
            </a:pPr>
            <a:r>
              <a:rPr lang="en-GB"/>
              <a:t>Model 1 gives the following line. For the ‘malignant’ class it has </a:t>
            </a:r>
            <a:r>
              <a:rPr lang="en-GB" b="1"/>
              <a:t>high precision </a:t>
            </a:r>
            <a:r>
              <a:rPr lang="en-GB"/>
              <a:t>but </a:t>
            </a:r>
            <a:r>
              <a:rPr lang="en-GB" b="1"/>
              <a:t>low recall</a:t>
            </a:r>
            <a:r>
              <a:rPr lang="en-GB"/>
              <a:t>. Can you answer for the ‘benign’ class:</a:t>
            </a:r>
          </a:p>
          <a:p>
            <a:pPr marL="742950" lvl="1" indent="-285750">
              <a:buFont typeface="Arial" panose="020B0604020202020204" pitchFamily="34" charset="0"/>
              <a:buChar char="•"/>
            </a:pPr>
            <a:r>
              <a:rPr lang="en-GB"/>
              <a:t>Does this show high or low precision?</a:t>
            </a:r>
          </a:p>
          <a:p>
            <a:pPr marL="742950" lvl="1" indent="-285750">
              <a:buFont typeface="Arial" panose="020B0604020202020204" pitchFamily="34" charset="0"/>
              <a:buChar char="•"/>
            </a:pPr>
            <a:r>
              <a:rPr lang="en-GB"/>
              <a:t>Does this show high or low recall?</a:t>
            </a:r>
          </a:p>
        </p:txBody>
      </p:sp>
      <p:grpSp>
        <p:nvGrpSpPr>
          <p:cNvPr id="32" name="Group 31">
            <a:extLst>
              <a:ext uri="{FF2B5EF4-FFF2-40B4-BE49-F238E27FC236}">
                <a16:creationId xmlns:a16="http://schemas.microsoft.com/office/drawing/2014/main" id="{631F3906-468F-F11E-2FB4-FE830F51C05A}"/>
              </a:ext>
            </a:extLst>
          </p:cNvPr>
          <p:cNvGrpSpPr/>
          <p:nvPr/>
        </p:nvGrpSpPr>
        <p:grpSpPr>
          <a:xfrm>
            <a:off x="973715" y="2104794"/>
            <a:ext cx="3484602" cy="3071348"/>
            <a:chOff x="958567" y="2067917"/>
            <a:chExt cx="3484602" cy="3071348"/>
          </a:xfrm>
        </p:grpSpPr>
        <p:grpSp>
          <p:nvGrpSpPr>
            <p:cNvPr id="29" name="Group 28">
              <a:extLst>
                <a:ext uri="{FF2B5EF4-FFF2-40B4-BE49-F238E27FC236}">
                  <a16:creationId xmlns:a16="http://schemas.microsoft.com/office/drawing/2014/main" id="{6D4C50A0-B90B-9A8F-A75E-75958E638F64}"/>
                </a:ext>
              </a:extLst>
            </p:cNvPr>
            <p:cNvGrpSpPr/>
            <p:nvPr/>
          </p:nvGrpSpPr>
          <p:grpSpPr>
            <a:xfrm>
              <a:off x="958567" y="2067917"/>
              <a:ext cx="3484602" cy="3071348"/>
              <a:chOff x="958567" y="2067917"/>
              <a:chExt cx="3484602" cy="3071348"/>
            </a:xfrm>
          </p:grpSpPr>
          <p:cxnSp>
            <p:nvCxnSpPr>
              <p:cNvPr id="4" name="Straight Connector 3">
                <a:extLst>
                  <a:ext uri="{FF2B5EF4-FFF2-40B4-BE49-F238E27FC236}">
                    <a16:creationId xmlns:a16="http://schemas.microsoft.com/office/drawing/2014/main" id="{283366B4-240E-13B6-37D2-B669E3F39E31}"/>
                  </a:ext>
                </a:extLst>
              </p:cNvPr>
              <p:cNvCxnSpPr>
                <a:cxnSpLocks/>
              </p:cNvCxnSpPr>
              <p:nvPr/>
            </p:nvCxnSpPr>
            <p:spPr>
              <a:xfrm>
                <a:off x="958567" y="2067917"/>
                <a:ext cx="1082418" cy="1470895"/>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C6A180-7191-4634-2D8B-FB21B1C8E32F}"/>
                  </a:ext>
                </a:extLst>
              </p:cNvPr>
              <p:cNvCxnSpPr>
                <a:cxnSpLocks/>
              </p:cNvCxnSpPr>
              <p:nvPr/>
            </p:nvCxnSpPr>
            <p:spPr>
              <a:xfrm flipV="1">
                <a:off x="2921895" y="4827382"/>
                <a:ext cx="857079" cy="66336"/>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5F45DFE-5342-BB8B-6871-5F38412897E0}"/>
                  </a:ext>
                </a:extLst>
              </p:cNvPr>
              <p:cNvCxnSpPr>
                <a:cxnSpLocks/>
              </p:cNvCxnSpPr>
              <p:nvPr/>
            </p:nvCxnSpPr>
            <p:spPr>
              <a:xfrm flipH="1">
                <a:off x="2913597" y="4161986"/>
                <a:ext cx="113881" cy="720517"/>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422A311-B392-E86A-9A48-EC792355C5D5}"/>
                  </a:ext>
                </a:extLst>
              </p:cNvPr>
              <p:cNvCxnSpPr>
                <a:cxnSpLocks/>
              </p:cNvCxnSpPr>
              <p:nvPr/>
            </p:nvCxnSpPr>
            <p:spPr>
              <a:xfrm>
                <a:off x="2120739" y="3619068"/>
                <a:ext cx="915001" cy="464904"/>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C972CA-BACB-887E-8EAD-4E687D051681}"/>
                  </a:ext>
                </a:extLst>
              </p:cNvPr>
              <p:cNvCxnSpPr>
                <a:cxnSpLocks/>
              </p:cNvCxnSpPr>
              <p:nvPr/>
            </p:nvCxnSpPr>
            <p:spPr>
              <a:xfrm>
                <a:off x="3791304" y="4832646"/>
                <a:ext cx="651865" cy="306619"/>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grpSp>
        <p:sp>
          <p:nvSpPr>
            <p:cNvPr id="30" name="Flowchart: Alternate Process 29">
              <a:extLst>
                <a:ext uri="{FF2B5EF4-FFF2-40B4-BE49-F238E27FC236}">
                  <a16:creationId xmlns:a16="http://schemas.microsoft.com/office/drawing/2014/main" id="{8AB98938-159D-E053-802E-2748FB0FD345}"/>
                </a:ext>
              </a:extLst>
            </p:cNvPr>
            <p:cNvSpPr/>
            <p:nvPr/>
          </p:nvSpPr>
          <p:spPr>
            <a:xfrm rot="1800044">
              <a:off x="1702335" y="4731648"/>
              <a:ext cx="864467" cy="390306"/>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Benign</a:t>
              </a:r>
            </a:p>
          </p:txBody>
        </p:sp>
        <p:sp>
          <p:nvSpPr>
            <p:cNvPr id="31" name="Flowchart: Alternate Process 30">
              <a:extLst>
                <a:ext uri="{FF2B5EF4-FFF2-40B4-BE49-F238E27FC236}">
                  <a16:creationId xmlns:a16="http://schemas.microsoft.com/office/drawing/2014/main" id="{B6EB8231-6F2C-4F4A-B1F2-4518E619D446}"/>
                </a:ext>
              </a:extLst>
            </p:cNvPr>
            <p:cNvSpPr/>
            <p:nvPr/>
          </p:nvSpPr>
          <p:spPr>
            <a:xfrm rot="1800044">
              <a:off x="2531838" y="3320050"/>
              <a:ext cx="1211508" cy="390306"/>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Malignant</a:t>
              </a:r>
            </a:p>
          </p:txBody>
        </p:sp>
      </p:grpSp>
      <p:sp>
        <p:nvSpPr>
          <p:cNvPr id="33" name="TextBox 32">
            <a:extLst>
              <a:ext uri="{FF2B5EF4-FFF2-40B4-BE49-F238E27FC236}">
                <a16:creationId xmlns:a16="http://schemas.microsoft.com/office/drawing/2014/main" id="{43C197D4-4DC1-A9C2-44CA-7C7ACE760A1C}"/>
              </a:ext>
            </a:extLst>
          </p:cNvPr>
          <p:cNvSpPr txBox="1"/>
          <p:nvPr/>
        </p:nvSpPr>
        <p:spPr>
          <a:xfrm>
            <a:off x="5233559" y="4457715"/>
            <a:ext cx="6094854" cy="923330"/>
          </a:xfrm>
          <a:prstGeom prst="rect">
            <a:avLst/>
          </a:prstGeom>
          <a:noFill/>
        </p:spPr>
        <p:txBody>
          <a:bodyPr wrap="square">
            <a:spAutoFit/>
          </a:bodyPr>
          <a:lstStyle/>
          <a:p>
            <a:pPr marL="285750" indent="-285750">
              <a:buFont typeface="Arial" panose="020B0604020202020204" pitchFamily="34" charset="0"/>
              <a:buChar char="•"/>
            </a:pPr>
            <a:r>
              <a:rPr lang="en-GB"/>
              <a:t>Model 2 gives the following line. For the ‘benign’ class:</a:t>
            </a:r>
          </a:p>
          <a:p>
            <a:pPr marL="742950" lvl="1" indent="-285750">
              <a:buFont typeface="Arial" panose="020B0604020202020204" pitchFamily="34" charset="0"/>
              <a:buChar char="•"/>
            </a:pPr>
            <a:r>
              <a:rPr lang="en-GB"/>
              <a:t>Does this show high or low precision?</a:t>
            </a:r>
          </a:p>
          <a:p>
            <a:pPr marL="742950" lvl="1" indent="-285750">
              <a:buFont typeface="Arial" panose="020B0604020202020204" pitchFamily="34" charset="0"/>
              <a:buChar char="•"/>
            </a:pPr>
            <a:r>
              <a:rPr lang="en-GB"/>
              <a:t>Does this show high or low recall?</a:t>
            </a:r>
          </a:p>
        </p:txBody>
      </p:sp>
      <p:grpSp>
        <p:nvGrpSpPr>
          <p:cNvPr id="42" name="Group 41">
            <a:extLst>
              <a:ext uri="{FF2B5EF4-FFF2-40B4-BE49-F238E27FC236}">
                <a16:creationId xmlns:a16="http://schemas.microsoft.com/office/drawing/2014/main" id="{36A995A6-881D-7E14-E9C8-3A3C1A17AB1A}"/>
              </a:ext>
            </a:extLst>
          </p:cNvPr>
          <p:cNvGrpSpPr/>
          <p:nvPr/>
        </p:nvGrpSpPr>
        <p:grpSpPr>
          <a:xfrm>
            <a:off x="1084217" y="2037806"/>
            <a:ext cx="3383280" cy="3688752"/>
            <a:chOff x="1084217" y="2037806"/>
            <a:chExt cx="3383280" cy="3688752"/>
          </a:xfrm>
        </p:grpSpPr>
        <p:sp>
          <p:nvSpPr>
            <p:cNvPr id="38" name="Freeform: Shape 37">
              <a:extLst>
                <a:ext uri="{FF2B5EF4-FFF2-40B4-BE49-F238E27FC236}">
                  <a16:creationId xmlns:a16="http://schemas.microsoft.com/office/drawing/2014/main" id="{9989E0F8-18DE-1A31-36F3-35E1EE5B0E13}"/>
                </a:ext>
              </a:extLst>
            </p:cNvPr>
            <p:cNvSpPr/>
            <p:nvPr/>
          </p:nvSpPr>
          <p:spPr>
            <a:xfrm>
              <a:off x="1084217" y="2037806"/>
              <a:ext cx="3383280" cy="3688752"/>
            </a:xfrm>
            <a:custGeom>
              <a:avLst/>
              <a:gdLst>
                <a:gd name="connsiteX0" fmla="*/ 0 w 3383280"/>
                <a:gd name="connsiteY0" fmla="*/ 0 h 3688752"/>
                <a:gd name="connsiteX1" fmla="*/ 97972 w 3383280"/>
                <a:gd name="connsiteY1" fmla="*/ 555171 h 3688752"/>
                <a:gd name="connsiteX2" fmla="*/ 411480 w 3383280"/>
                <a:gd name="connsiteY2" fmla="*/ 685800 h 3688752"/>
                <a:gd name="connsiteX3" fmla="*/ 522514 w 3383280"/>
                <a:gd name="connsiteY3" fmla="*/ 992777 h 3688752"/>
                <a:gd name="connsiteX4" fmla="*/ 163286 w 3383280"/>
                <a:gd name="connsiteY4" fmla="*/ 1162594 h 3688752"/>
                <a:gd name="connsiteX5" fmla="*/ 84909 w 3383280"/>
                <a:gd name="connsiteY5" fmla="*/ 1508760 h 3688752"/>
                <a:gd name="connsiteX6" fmla="*/ 117566 w 3383280"/>
                <a:gd name="connsiteY6" fmla="*/ 2508068 h 3688752"/>
                <a:gd name="connsiteX7" fmla="*/ 267789 w 3383280"/>
                <a:gd name="connsiteY7" fmla="*/ 2704011 h 3688752"/>
                <a:gd name="connsiteX8" fmla="*/ 287383 w 3383280"/>
                <a:gd name="connsiteY8" fmla="*/ 2860765 h 3688752"/>
                <a:gd name="connsiteX9" fmla="*/ 378823 w 3383280"/>
                <a:gd name="connsiteY9" fmla="*/ 2971800 h 3688752"/>
                <a:gd name="connsiteX10" fmla="*/ 666206 w 3383280"/>
                <a:gd name="connsiteY10" fmla="*/ 2971800 h 3688752"/>
                <a:gd name="connsiteX11" fmla="*/ 718457 w 3383280"/>
                <a:gd name="connsiteY11" fmla="*/ 2671354 h 3688752"/>
                <a:gd name="connsiteX12" fmla="*/ 888274 w 3383280"/>
                <a:gd name="connsiteY12" fmla="*/ 2468880 h 3688752"/>
                <a:gd name="connsiteX13" fmla="*/ 1149532 w 3383280"/>
                <a:gd name="connsiteY13" fmla="*/ 2560320 h 3688752"/>
                <a:gd name="connsiteX14" fmla="*/ 1561012 w 3383280"/>
                <a:gd name="connsiteY14" fmla="*/ 2932611 h 3688752"/>
                <a:gd name="connsiteX15" fmla="*/ 1926772 w 3383280"/>
                <a:gd name="connsiteY15" fmla="*/ 2978331 h 3688752"/>
                <a:gd name="connsiteX16" fmla="*/ 2214154 w 3383280"/>
                <a:gd name="connsiteY16" fmla="*/ 2926080 h 3688752"/>
                <a:gd name="connsiteX17" fmla="*/ 2449286 w 3383280"/>
                <a:gd name="connsiteY17" fmla="*/ 3024051 h 3688752"/>
                <a:gd name="connsiteX18" fmla="*/ 2383972 w 3383280"/>
                <a:gd name="connsiteY18" fmla="*/ 3350623 h 3688752"/>
                <a:gd name="connsiteX19" fmla="*/ 2462349 w 3383280"/>
                <a:gd name="connsiteY19" fmla="*/ 3553097 h 3688752"/>
                <a:gd name="connsiteX20" fmla="*/ 2625634 w 3383280"/>
                <a:gd name="connsiteY20" fmla="*/ 3631474 h 3688752"/>
                <a:gd name="connsiteX21" fmla="*/ 2860766 w 3383280"/>
                <a:gd name="connsiteY21" fmla="*/ 3683725 h 3688752"/>
                <a:gd name="connsiteX22" fmla="*/ 3383280 w 3383280"/>
                <a:gd name="connsiteY22" fmla="*/ 3683725 h 368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83280" h="3688752">
                  <a:moveTo>
                    <a:pt x="0" y="0"/>
                  </a:moveTo>
                  <a:cubicBezTo>
                    <a:pt x="14696" y="220435"/>
                    <a:pt x="29392" y="440871"/>
                    <a:pt x="97972" y="555171"/>
                  </a:cubicBezTo>
                  <a:cubicBezTo>
                    <a:pt x="166552" y="669471"/>
                    <a:pt x="340723" y="612866"/>
                    <a:pt x="411480" y="685800"/>
                  </a:cubicBezTo>
                  <a:cubicBezTo>
                    <a:pt x="482237" y="758734"/>
                    <a:pt x="563880" y="913311"/>
                    <a:pt x="522514" y="992777"/>
                  </a:cubicBezTo>
                  <a:cubicBezTo>
                    <a:pt x="481148" y="1072243"/>
                    <a:pt x="236220" y="1076597"/>
                    <a:pt x="163286" y="1162594"/>
                  </a:cubicBezTo>
                  <a:cubicBezTo>
                    <a:pt x="90352" y="1248591"/>
                    <a:pt x="92529" y="1284514"/>
                    <a:pt x="84909" y="1508760"/>
                  </a:cubicBezTo>
                  <a:cubicBezTo>
                    <a:pt x="77289" y="1733006"/>
                    <a:pt x="87086" y="2308860"/>
                    <a:pt x="117566" y="2508068"/>
                  </a:cubicBezTo>
                  <a:cubicBezTo>
                    <a:pt x="148046" y="2707276"/>
                    <a:pt x="239486" y="2645228"/>
                    <a:pt x="267789" y="2704011"/>
                  </a:cubicBezTo>
                  <a:cubicBezTo>
                    <a:pt x="296092" y="2762794"/>
                    <a:pt x="268877" y="2816134"/>
                    <a:pt x="287383" y="2860765"/>
                  </a:cubicBezTo>
                  <a:cubicBezTo>
                    <a:pt x="305889" y="2905396"/>
                    <a:pt x="315686" y="2953294"/>
                    <a:pt x="378823" y="2971800"/>
                  </a:cubicBezTo>
                  <a:cubicBezTo>
                    <a:pt x="441960" y="2990306"/>
                    <a:pt x="609600" y="3021874"/>
                    <a:pt x="666206" y="2971800"/>
                  </a:cubicBezTo>
                  <a:cubicBezTo>
                    <a:pt x="722812" y="2921726"/>
                    <a:pt x="681446" y="2755174"/>
                    <a:pt x="718457" y="2671354"/>
                  </a:cubicBezTo>
                  <a:cubicBezTo>
                    <a:pt x="755468" y="2587534"/>
                    <a:pt x="816428" y="2487386"/>
                    <a:pt x="888274" y="2468880"/>
                  </a:cubicBezTo>
                  <a:cubicBezTo>
                    <a:pt x="960120" y="2450374"/>
                    <a:pt x="1037409" y="2483032"/>
                    <a:pt x="1149532" y="2560320"/>
                  </a:cubicBezTo>
                  <a:cubicBezTo>
                    <a:pt x="1261655" y="2637608"/>
                    <a:pt x="1431472" y="2862942"/>
                    <a:pt x="1561012" y="2932611"/>
                  </a:cubicBezTo>
                  <a:cubicBezTo>
                    <a:pt x="1690552" y="3002280"/>
                    <a:pt x="1817915" y="2979420"/>
                    <a:pt x="1926772" y="2978331"/>
                  </a:cubicBezTo>
                  <a:cubicBezTo>
                    <a:pt x="2035629" y="2977243"/>
                    <a:pt x="2127068" y="2918460"/>
                    <a:pt x="2214154" y="2926080"/>
                  </a:cubicBezTo>
                  <a:cubicBezTo>
                    <a:pt x="2301240" y="2933700"/>
                    <a:pt x="2420983" y="2953294"/>
                    <a:pt x="2449286" y="3024051"/>
                  </a:cubicBezTo>
                  <a:cubicBezTo>
                    <a:pt x="2477589" y="3094808"/>
                    <a:pt x="2381795" y="3262449"/>
                    <a:pt x="2383972" y="3350623"/>
                  </a:cubicBezTo>
                  <a:cubicBezTo>
                    <a:pt x="2386149" y="3438797"/>
                    <a:pt x="2422072" y="3506289"/>
                    <a:pt x="2462349" y="3553097"/>
                  </a:cubicBezTo>
                  <a:cubicBezTo>
                    <a:pt x="2502626" y="3599906"/>
                    <a:pt x="2559231" y="3609703"/>
                    <a:pt x="2625634" y="3631474"/>
                  </a:cubicBezTo>
                  <a:cubicBezTo>
                    <a:pt x="2692037" y="3653245"/>
                    <a:pt x="2734492" y="3675017"/>
                    <a:pt x="2860766" y="3683725"/>
                  </a:cubicBezTo>
                  <a:cubicBezTo>
                    <a:pt x="2987040" y="3692433"/>
                    <a:pt x="3185160" y="3688079"/>
                    <a:pt x="3383280" y="3683725"/>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Alternate Process 38">
              <a:extLst>
                <a:ext uri="{FF2B5EF4-FFF2-40B4-BE49-F238E27FC236}">
                  <a16:creationId xmlns:a16="http://schemas.microsoft.com/office/drawing/2014/main" id="{A0F4F0AA-B747-4CCF-35AD-321EDEC17614}"/>
                </a:ext>
              </a:extLst>
            </p:cNvPr>
            <p:cNvSpPr/>
            <p:nvPr/>
          </p:nvSpPr>
          <p:spPr>
            <a:xfrm rot="1800044">
              <a:off x="2699386" y="3509327"/>
              <a:ext cx="1211508" cy="390306"/>
            </a:xfrm>
            <a:prstGeom prst="flowChartAlternateProces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Malignant</a:t>
              </a:r>
            </a:p>
          </p:txBody>
        </p:sp>
        <p:sp>
          <p:nvSpPr>
            <p:cNvPr id="40" name="Flowchart: Alternate Process 39">
              <a:extLst>
                <a:ext uri="{FF2B5EF4-FFF2-40B4-BE49-F238E27FC236}">
                  <a16:creationId xmlns:a16="http://schemas.microsoft.com/office/drawing/2014/main" id="{F33674BC-1F5D-5911-4C27-7338146979FC}"/>
                </a:ext>
              </a:extLst>
            </p:cNvPr>
            <p:cNvSpPr/>
            <p:nvPr/>
          </p:nvSpPr>
          <p:spPr>
            <a:xfrm rot="1800044">
              <a:off x="1869883" y="4920925"/>
              <a:ext cx="864467" cy="390306"/>
            </a:xfrm>
            <a:prstGeom prst="flowChartAlternateProces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Benign</a:t>
              </a:r>
            </a:p>
          </p:txBody>
        </p:sp>
      </p:grpSp>
      <p:sp>
        <p:nvSpPr>
          <p:cNvPr id="43" name="TextBox 42">
            <a:extLst>
              <a:ext uri="{FF2B5EF4-FFF2-40B4-BE49-F238E27FC236}">
                <a16:creationId xmlns:a16="http://schemas.microsoft.com/office/drawing/2014/main" id="{D32D808B-2A7C-AA04-1CD5-CEE19D75B21A}"/>
              </a:ext>
            </a:extLst>
          </p:cNvPr>
          <p:cNvSpPr txBox="1"/>
          <p:nvPr/>
        </p:nvSpPr>
        <p:spPr>
          <a:xfrm>
            <a:off x="5261086" y="5418627"/>
            <a:ext cx="6094854" cy="1200329"/>
          </a:xfrm>
          <a:prstGeom prst="rect">
            <a:avLst/>
          </a:prstGeom>
          <a:noFill/>
        </p:spPr>
        <p:txBody>
          <a:bodyPr wrap="square">
            <a:spAutoFit/>
          </a:bodyPr>
          <a:lstStyle/>
          <a:p>
            <a:pPr marL="285750" indent="-285750">
              <a:buFont typeface="Arial" panose="020B0604020202020204" pitchFamily="34" charset="0"/>
              <a:buChar char="•"/>
            </a:pPr>
            <a:r>
              <a:rPr lang="en-GB"/>
              <a:t>Imagine you are a clinician using one of these models. Would you rather have:</a:t>
            </a:r>
          </a:p>
          <a:p>
            <a:pPr marL="742950" lvl="1" indent="-285750">
              <a:buFont typeface="Arial" panose="020B0604020202020204" pitchFamily="34" charset="0"/>
              <a:buChar char="•"/>
            </a:pPr>
            <a:r>
              <a:rPr lang="en-GB"/>
              <a:t>High precision and low recall</a:t>
            </a:r>
          </a:p>
          <a:p>
            <a:pPr marL="742950" lvl="1" indent="-285750">
              <a:buFont typeface="Arial" panose="020B0604020202020204" pitchFamily="34" charset="0"/>
              <a:buChar char="•"/>
            </a:pPr>
            <a:r>
              <a:rPr lang="en-GB"/>
              <a:t>High recall and low precision</a:t>
            </a:r>
          </a:p>
        </p:txBody>
      </p:sp>
    </p:spTree>
    <p:extLst>
      <p:ext uri="{BB962C8B-B14F-4D97-AF65-F5344CB8AC3E}">
        <p14:creationId xmlns:p14="http://schemas.microsoft.com/office/powerpoint/2010/main" val="87271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xit" presetSubtype="0" fill="hold" nodeType="withEffect">
                                  <p:stCondLst>
                                    <p:cond delay="0"/>
                                  </p:stCondLst>
                                  <p:childTnLst>
                                    <p:animEffect transition="out" filter="fade">
                                      <p:cBhvr>
                                        <p:cTn id="22" dur="500"/>
                                        <p:tgtEl>
                                          <p:spTgt spid="32"/>
                                        </p:tgtEl>
                                      </p:cBhvr>
                                    </p:animEffect>
                                    <p:set>
                                      <p:cBhvr>
                                        <p:cTn id="23" dur="1" fill="hold">
                                          <p:stCondLst>
                                            <p:cond delay="499"/>
                                          </p:stCondLst>
                                        </p:cTn>
                                        <p:tgtEl>
                                          <p:spTgt spid="32"/>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8" grpId="0"/>
      <p:bldP spid="33" grpId="0"/>
      <p:bldP spid="4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EB1EF-BD02-C563-3EDF-106C566CBE1D}"/>
              </a:ext>
            </a:extLst>
          </p:cNvPr>
          <p:cNvSpPr>
            <a:spLocks noGrp="1"/>
          </p:cNvSpPr>
          <p:nvPr>
            <p:ph type="title"/>
          </p:nvPr>
        </p:nvSpPr>
        <p:spPr/>
        <p:txBody>
          <a:bodyPr/>
          <a:lstStyle/>
          <a:p>
            <a:r>
              <a:rPr lang="en-GB" b="1"/>
              <a:t>What should I be doing? </a:t>
            </a:r>
          </a:p>
        </p:txBody>
      </p:sp>
      <p:sp>
        <p:nvSpPr>
          <p:cNvPr id="3" name="Content Placeholder 2">
            <a:extLst>
              <a:ext uri="{FF2B5EF4-FFF2-40B4-BE49-F238E27FC236}">
                <a16:creationId xmlns:a16="http://schemas.microsoft.com/office/drawing/2014/main" id="{E71C3D6A-F619-C50A-1C43-6A4A6F25FAD2}"/>
              </a:ext>
            </a:extLst>
          </p:cNvPr>
          <p:cNvSpPr>
            <a:spLocks noGrp="1"/>
          </p:cNvSpPr>
          <p:nvPr>
            <p:ph idx="1"/>
          </p:nvPr>
        </p:nvSpPr>
        <p:spPr/>
        <p:txBody>
          <a:bodyPr>
            <a:normAutofit fontScale="77500" lnSpcReduction="20000"/>
          </a:bodyPr>
          <a:lstStyle/>
          <a:p>
            <a:r>
              <a:rPr lang="en-GB"/>
              <a:t>Complete Part 3 of the notebook.</a:t>
            </a:r>
          </a:p>
          <a:p>
            <a:pPr marL="0" indent="0">
              <a:buNone/>
            </a:pPr>
            <a:endParaRPr lang="en-GB"/>
          </a:p>
          <a:p>
            <a:pPr marL="0" indent="0">
              <a:buNone/>
            </a:pPr>
            <a:r>
              <a:rPr lang="en-GB"/>
              <a:t>By the end you should be able to do some basic tests on a trained Machine Learning model.</a:t>
            </a:r>
          </a:p>
          <a:p>
            <a:pPr marL="0" indent="0">
              <a:buNone/>
            </a:pPr>
            <a:endParaRPr lang="en-GB"/>
          </a:p>
          <a:p>
            <a:pPr marL="0" indent="0">
              <a:buNone/>
            </a:pPr>
            <a:r>
              <a:rPr lang="en-GB"/>
              <a:t>Then come back to the call and </a:t>
            </a:r>
            <a:r>
              <a:rPr lang="en-GB" b="1"/>
              <a:t>like the comment</a:t>
            </a:r>
            <a:r>
              <a:rPr lang="en-GB"/>
              <a:t> in chat.</a:t>
            </a:r>
          </a:p>
          <a:p>
            <a:pPr marL="0" indent="0">
              <a:buNone/>
            </a:pPr>
            <a:endParaRPr lang="en-GB"/>
          </a:p>
          <a:p>
            <a:pPr marL="0" indent="0">
              <a:buNone/>
            </a:pPr>
            <a:r>
              <a:rPr lang="en-GB" b="1"/>
              <a:t>If you finish:</a:t>
            </a:r>
          </a:p>
          <a:p>
            <a:r>
              <a:rPr lang="en-GB"/>
              <a:t>Follow the instructions in the optional section of Part 3.</a:t>
            </a:r>
          </a:p>
          <a:p>
            <a:r>
              <a:rPr lang="en-GB" b="1"/>
              <a:t>Challenging! </a:t>
            </a:r>
            <a:r>
              <a:rPr lang="en-GB"/>
              <a:t>Create and test your own model. </a:t>
            </a:r>
          </a:p>
          <a:p>
            <a:pPr marL="0" indent="0">
              <a:buNone/>
            </a:pPr>
            <a:endParaRPr lang="en-GB"/>
          </a:p>
          <a:p>
            <a:pPr marL="0" indent="0">
              <a:buNone/>
            </a:pPr>
            <a:r>
              <a:rPr lang="en-GB"/>
              <a:t>If you have any issues do speak up!</a:t>
            </a:r>
          </a:p>
        </p:txBody>
      </p:sp>
    </p:spTree>
    <p:extLst>
      <p:ext uri="{BB962C8B-B14F-4D97-AF65-F5344CB8AC3E}">
        <p14:creationId xmlns:p14="http://schemas.microsoft.com/office/powerpoint/2010/main" val="1192307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4B92-B5D4-2381-B07A-8CC73E8D02C9}"/>
              </a:ext>
            </a:extLst>
          </p:cNvPr>
          <p:cNvSpPr>
            <a:spLocks noGrp="1"/>
          </p:cNvSpPr>
          <p:nvPr>
            <p:ph type="title"/>
          </p:nvPr>
        </p:nvSpPr>
        <p:spPr>
          <a:xfrm>
            <a:off x="838200" y="2766218"/>
            <a:ext cx="10515600" cy="1325563"/>
          </a:xfrm>
        </p:spPr>
        <p:txBody>
          <a:bodyPr>
            <a:noAutofit/>
          </a:bodyPr>
          <a:lstStyle/>
          <a:p>
            <a:pPr algn="ctr"/>
            <a:r>
              <a:rPr lang="en-GB" sz="4800" b="1"/>
              <a:t>Part 4</a:t>
            </a:r>
            <a:br>
              <a:rPr lang="en-GB" sz="4800" b="1"/>
            </a:br>
            <a:br>
              <a:rPr lang="en-GB" sz="4800" b="1"/>
            </a:br>
            <a:r>
              <a:rPr lang="en-GB" sz="4800" b="1"/>
              <a:t>Assurance for AI Models</a:t>
            </a:r>
          </a:p>
        </p:txBody>
      </p:sp>
    </p:spTree>
    <p:extLst>
      <p:ext uri="{BB962C8B-B14F-4D97-AF65-F5344CB8AC3E}">
        <p14:creationId xmlns:p14="http://schemas.microsoft.com/office/powerpoint/2010/main" val="685345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6F2763-CD20-B3C4-EF72-2CDD9C51C154}"/>
              </a:ext>
            </a:extLst>
          </p:cNvPr>
          <p:cNvSpPr txBox="1"/>
          <p:nvPr/>
        </p:nvSpPr>
        <p:spPr>
          <a:xfrm>
            <a:off x="7502071" y="4853052"/>
            <a:ext cx="3790950" cy="954107"/>
          </a:xfrm>
          <a:prstGeom prst="rect">
            <a:avLst/>
          </a:prstGeom>
          <a:noFill/>
        </p:spPr>
        <p:txBody>
          <a:bodyPr wrap="square" rtlCol="0">
            <a:spAutoFit/>
          </a:bodyPr>
          <a:lstStyle/>
          <a:p>
            <a:pPr algn="ctr"/>
            <a:r>
              <a:rPr lang="en-GB" sz="2800" b="1"/>
              <a:t>Can anyone think of a common proxy column? </a:t>
            </a:r>
          </a:p>
        </p:txBody>
      </p:sp>
      <p:sp>
        <p:nvSpPr>
          <p:cNvPr id="2" name="Title 1">
            <a:extLst>
              <a:ext uri="{FF2B5EF4-FFF2-40B4-BE49-F238E27FC236}">
                <a16:creationId xmlns:a16="http://schemas.microsoft.com/office/drawing/2014/main" id="{465A2B74-C8FE-34FB-5068-E14FC80ACBCE}"/>
              </a:ext>
            </a:extLst>
          </p:cNvPr>
          <p:cNvSpPr>
            <a:spLocks noGrp="1"/>
          </p:cNvSpPr>
          <p:nvPr>
            <p:ph type="title"/>
          </p:nvPr>
        </p:nvSpPr>
        <p:spPr>
          <a:xfrm>
            <a:off x="343922" y="0"/>
            <a:ext cx="10515600" cy="1325563"/>
          </a:xfrm>
        </p:spPr>
        <p:txBody>
          <a:bodyPr/>
          <a:lstStyle/>
          <a:p>
            <a:r>
              <a:rPr lang="en-GB" b="1">
                <a:cs typeface="Calibri Light"/>
              </a:rPr>
              <a:t>Interrogating Training Data</a:t>
            </a:r>
            <a:endParaRPr lang="en-GB" b="1"/>
          </a:p>
        </p:txBody>
      </p:sp>
      <p:sp>
        <p:nvSpPr>
          <p:cNvPr id="3" name="Content Placeholder 2">
            <a:extLst>
              <a:ext uri="{FF2B5EF4-FFF2-40B4-BE49-F238E27FC236}">
                <a16:creationId xmlns:a16="http://schemas.microsoft.com/office/drawing/2014/main" id="{1DE063DC-DA06-617D-8557-32D80B58569B}"/>
              </a:ext>
            </a:extLst>
          </p:cNvPr>
          <p:cNvSpPr>
            <a:spLocks noGrp="1"/>
          </p:cNvSpPr>
          <p:nvPr>
            <p:ph idx="1"/>
          </p:nvPr>
        </p:nvSpPr>
        <p:spPr>
          <a:xfrm>
            <a:off x="408485" y="1410145"/>
            <a:ext cx="5903794" cy="5149627"/>
          </a:xfrm>
        </p:spPr>
        <p:txBody>
          <a:bodyPr vert="horz" lIns="91440" tIns="45720" rIns="91440" bIns="45720" rtlCol="0" anchor="t">
            <a:normAutofit fontScale="85000" lnSpcReduction="20000"/>
          </a:bodyPr>
          <a:lstStyle/>
          <a:p>
            <a:r>
              <a:rPr lang="en-GB" dirty="0">
                <a:cs typeface="Calibri"/>
              </a:rPr>
              <a:t>Volume / Quality</a:t>
            </a:r>
          </a:p>
          <a:p>
            <a:pPr lvl="1"/>
            <a:r>
              <a:rPr lang="en-GB" dirty="0">
                <a:cs typeface="Calibri"/>
              </a:rPr>
              <a:t>If there is not enough good training data, then models can be very volatile.</a:t>
            </a:r>
          </a:p>
          <a:p>
            <a:endParaRPr lang="en-GB" dirty="0">
              <a:cs typeface="Calibri"/>
            </a:endParaRPr>
          </a:p>
          <a:p>
            <a:r>
              <a:rPr lang="en-GB" dirty="0">
                <a:cs typeface="Calibri"/>
              </a:rPr>
              <a:t>Source / Context</a:t>
            </a:r>
          </a:p>
          <a:p>
            <a:pPr lvl="1"/>
            <a:r>
              <a:rPr lang="en-GB" dirty="0">
                <a:cs typeface="Calibri"/>
              </a:rPr>
              <a:t>If the training data has come from a particular source, it may not perform well in a different context.</a:t>
            </a:r>
          </a:p>
          <a:p>
            <a:endParaRPr lang="en-GB" dirty="0">
              <a:cs typeface="Calibri"/>
            </a:endParaRPr>
          </a:p>
          <a:p>
            <a:r>
              <a:rPr lang="en-GB" dirty="0">
                <a:cs typeface="Calibri"/>
              </a:rPr>
              <a:t>Representation / Sampling:</a:t>
            </a:r>
            <a:endParaRPr lang="en-GB" dirty="0"/>
          </a:p>
          <a:p>
            <a:pPr lvl="1"/>
            <a:r>
              <a:rPr lang="en-GB" dirty="0">
                <a:cs typeface="Calibri"/>
              </a:rPr>
              <a:t>A model trained mainly on one type of person may perform worse on others. </a:t>
            </a:r>
          </a:p>
          <a:p>
            <a:endParaRPr lang="en-GB" dirty="0">
              <a:cs typeface="Calibri"/>
            </a:endParaRPr>
          </a:p>
          <a:p>
            <a:r>
              <a:rPr lang="en-GB" dirty="0">
                <a:cs typeface="Calibri"/>
              </a:rPr>
              <a:t>Proxys:</a:t>
            </a:r>
          </a:p>
          <a:p>
            <a:pPr lvl="1"/>
            <a:r>
              <a:rPr lang="en-GB" dirty="0"/>
              <a:t>Model's training data may contain variables with similar patterns and trends to unwanted variables.</a:t>
            </a:r>
            <a:endParaRPr lang="en-GB" dirty="0">
              <a:cs typeface="Calibri"/>
            </a:endParaRPr>
          </a:p>
        </p:txBody>
      </p:sp>
      <p:grpSp>
        <p:nvGrpSpPr>
          <p:cNvPr id="4" name="Group 3">
            <a:extLst>
              <a:ext uri="{FF2B5EF4-FFF2-40B4-BE49-F238E27FC236}">
                <a16:creationId xmlns:a16="http://schemas.microsoft.com/office/drawing/2014/main" id="{9F7CF314-48F9-68D6-D0CA-66D8A4325497}"/>
              </a:ext>
            </a:extLst>
          </p:cNvPr>
          <p:cNvGrpSpPr/>
          <p:nvPr/>
        </p:nvGrpSpPr>
        <p:grpSpPr>
          <a:xfrm>
            <a:off x="6692103" y="786384"/>
            <a:ext cx="5221896" cy="3758184"/>
            <a:chOff x="6354636" y="1722163"/>
            <a:chExt cx="5221896" cy="3894775"/>
          </a:xfrm>
        </p:grpSpPr>
        <p:pic>
          <p:nvPicPr>
            <p:cNvPr id="5" name="Picture 4">
              <a:extLst>
                <a:ext uri="{FF2B5EF4-FFF2-40B4-BE49-F238E27FC236}">
                  <a16:creationId xmlns:a16="http://schemas.microsoft.com/office/drawing/2014/main" id="{921A037D-EB38-8709-01CB-164FB34ACACC}"/>
                </a:ext>
              </a:extLst>
            </p:cNvPr>
            <p:cNvPicPr>
              <a:picLocks noChangeAspect="1"/>
            </p:cNvPicPr>
            <p:nvPr/>
          </p:nvPicPr>
          <p:blipFill>
            <a:blip r:embed="rId3"/>
            <a:stretch>
              <a:fillRect/>
            </a:stretch>
          </p:blipFill>
          <p:spPr>
            <a:xfrm>
              <a:off x="6603952" y="1868045"/>
              <a:ext cx="4723263" cy="1543582"/>
            </a:xfrm>
            <a:prstGeom prst="rect">
              <a:avLst/>
            </a:prstGeom>
          </p:spPr>
        </p:pic>
        <p:sp>
          <p:nvSpPr>
            <p:cNvPr id="7" name="Rectangle: Rounded Corners 6">
              <a:extLst>
                <a:ext uri="{FF2B5EF4-FFF2-40B4-BE49-F238E27FC236}">
                  <a16:creationId xmlns:a16="http://schemas.microsoft.com/office/drawing/2014/main" id="{A85365CF-FF43-6BF3-1ED3-3BD3E5706A1C}"/>
                </a:ext>
              </a:extLst>
            </p:cNvPr>
            <p:cNvSpPr/>
            <p:nvPr/>
          </p:nvSpPr>
          <p:spPr>
            <a:xfrm>
              <a:off x="6354636" y="1722163"/>
              <a:ext cx="5221896" cy="3894775"/>
            </a:xfrm>
            <a:prstGeom prst="roundRect">
              <a:avLst>
                <a:gd name="adj" fmla="val 5484"/>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en-GB">
                <a:solidFill>
                  <a:schemeClr val="tx1"/>
                </a:solidFill>
              </a:endParaRPr>
            </a:p>
            <a:p>
              <a:pPr marL="285750" indent="-285750">
                <a:buFont typeface="Arial" panose="020B0604020202020204" pitchFamily="34" charset="0"/>
                <a:buChar char="•"/>
              </a:pPr>
              <a:endParaRPr lang="en-GB">
                <a:solidFill>
                  <a:schemeClr val="tx1"/>
                </a:solidFill>
              </a:endParaRPr>
            </a:p>
            <a:p>
              <a:pPr marL="285750" indent="-285750">
                <a:buFont typeface="Arial" panose="020B0604020202020204" pitchFamily="34" charset="0"/>
                <a:buChar char="•"/>
              </a:pPr>
              <a:endParaRPr lang="en-GB">
                <a:solidFill>
                  <a:schemeClr val="tx1"/>
                </a:solidFill>
              </a:endParaRPr>
            </a:p>
            <a:p>
              <a:pPr marL="285750" indent="-285750">
                <a:buFont typeface="Arial" panose="020B0604020202020204" pitchFamily="34" charset="0"/>
                <a:buChar char="•"/>
              </a:pPr>
              <a:endParaRPr lang="en-GB">
                <a:solidFill>
                  <a:schemeClr val="tx1"/>
                </a:solidFill>
              </a:endParaRPr>
            </a:p>
            <a:p>
              <a:pPr marL="285750" indent="-285750">
                <a:buFont typeface="Arial" panose="020B0604020202020204" pitchFamily="34" charset="0"/>
                <a:buChar char="•"/>
              </a:pPr>
              <a:endParaRPr lang="en-GB">
                <a:solidFill>
                  <a:schemeClr val="tx1"/>
                </a:solidFill>
              </a:endParaRPr>
            </a:p>
            <a:p>
              <a:endParaRPr lang="en-GB">
                <a:solidFill>
                  <a:schemeClr val="tx1"/>
                </a:solidFill>
              </a:endParaRPr>
            </a:p>
            <a:p>
              <a:pPr marL="285750" indent="-285750">
                <a:buFont typeface="Arial" panose="020B0604020202020204" pitchFamily="34" charset="0"/>
                <a:buChar char="•"/>
              </a:pPr>
              <a:r>
                <a:rPr lang="en-GB">
                  <a:solidFill>
                    <a:schemeClr val="tx1"/>
                  </a:solidFill>
                </a:rPr>
                <a:t>Countless examples like the above.</a:t>
              </a:r>
            </a:p>
            <a:p>
              <a:pPr marL="285750" indent="-285750">
                <a:buFont typeface="Arial" panose="020B0604020202020204" pitchFamily="34" charset="0"/>
                <a:buChar char="•"/>
              </a:pPr>
              <a:endParaRPr lang="en-GB">
                <a:solidFill>
                  <a:schemeClr val="tx1"/>
                </a:solidFill>
              </a:endParaRPr>
            </a:p>
            <a:p>
              <a:pPr marL="285750" indent="-285750">
                <a:buFont typeface="Arial" panose="020B0604020202020204" pitchFamily="34" charset="0"/>
                <a:buChar char="•"/>
              </a:pPr>
              <a:r>
                <a:rPr lang="en-GB">
                  <a:solidFill>
                    <a:schemeClr val="tx1"/>
                  </a:solidFill>
                </a:rPr>
                <a:t>An AI system trained to review job applicants showed a </a:t>
              </a:r>
              <a:r>
                <a:rPr lang="en-GB" b="1">
                  <a:solidFill>
                    <a:schemeClr val="tx1"/>
                  </a:solidFill>
                </a:rPr>
                <a:t>bias</a:t>
              </a:r>
              <a:r>
                <a:rPr lang="en-GB">
                  <a:solidFill>
                    <a:schemeClr val="tx1"/>
                  </a:solidFill>
                </a:rPr>
                <a:t> towards male candidates. </a:t>
              </a:r>
            </a:p>
            <a:p>
              <a:pPr marL="285750" indent="-285750">
                <a:buFont typeface="Arial" panose="020B0604020202020204" pitchFamily="34" charset="0"/>
                <a:buChar char="•"/>
              </a:pPr>
              <a:endParaRPr lang="en-GB">
                <a:solidFill>
                  <a:schemeClr val="tx1"/>
                </a:solidFill>
              </a:endParaRPr>
            </a:p>
            <a:p>
              <a:pPr marL="285750" indent="-285750">
                <a:buFont typeface="Arial" panose="020B0604020202020204" pitchFamily="34" charset="0"/>
                <a:buChar char="•"/>
              </a:pPr>
              <a:r>
                <a:rPr lang="en-GB">
                  <a:solidFill>
                    <a:schemeClr val="tx1"/>
                  </a:solidFill>
                </a:rPr>
                <a:t>It was </a:t>
              </a:r>
              <a:r>
                <a:rPr lang="en-GB" b="1">
                  <a:solidFill>
                    <a:schemeClr val="tx1"/>
                  </a:solidFill>
                </a:rPr>
                <a:t>trained</a:t>
              </a:r>
              <a:r>
                <a:rPr lang="en-GB">
                  <a:solidFill>
                    <a:schemeClr val="tx1"/>
                  </a:solidFill>
                </a:rPr>
                <a:t> on data submitted by applicants over a 10-year period, </a:t>
              </a:r>
              <a:r>
                <a:rPr lang="en-GB" b="1">
                  <a:solidFill>
                    <a:schemeClr val="tx1"/>
                  </a:solidFill>
                </a:rPr>
                <a:t>most of which were men</a:t>
              </a:r>
              <a:r>
                <a:rPr lang="en-GB">
                  <a:solidFill>
                    <a:schemeClr val="tx1"/>
                  </a:solidFill>
                </a:rPr>
                <a:t>. </a:t>
              </a:r>
            </a:p>
            <a:p>
              <a:pPr marL="285750" indent="-285750">
                <a:buFont typeface="Arial" panose="020B0604020202020204" pitchFamily="34" charset="0"/>
                <a:buChar char="•"/>
              </a:pPr>
              <a:endParaRPr lang="en-GB">
                <a:solidFill>
                  <a:schemeClr val="tx1"/>
                </a:solidFill>
              </a:endParaRPr>
            </a:p>
          </p:txBody>
        </p:sp>
      </p:grpSp>
      <p:sp>
        <p:nvSpPr>
          <p:cNvPr id="9" name="Rectangle: Rounded Corners 8">
            <a:extLst>
              <a:ext uri="{FF2B5EF4-FFF2-40B4-BE49-F238E27FC236}">
                <a16:creationId xmlns:a16="http://schemas.microsoft.com/office/drawing/2014/main" id="{03D5C164-A2AF-C935-B995-FD56027C4ABF}"/>
              </a:ext>
            </a:extLst>
          </p:cNvPr>
          <p:cNvSpPr/>
          <p:nvPr/>
        </p:nvSpPr>
        <p:spPr>
          <a:xfrm>
            <a:off x="6692103" y="4685334"/>
            <a:ext cx="5221896" cy="1943396"/>
          </a:xfrm>
          <a:prstGeom prst="roundRect">
            <a:avLst/>
          </a:prstGeom>
          <a:solidFill>
            <a:schemeClr val="bg1"/>
          </a:solid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GB">
                <a:solidFill>
                  <a:schemeClr val="tx1"/>
                </a:solidFill>
              </a:rPr>
              <a:t>Consider a breast cancer classification model, trained with a dataset containing the postcode of patient’s GP practice.</a:t>
            </a:r>
          </a:p>
          <a:p>
            <a:pPr marL="285750" indent="-285750">
              <a:buFont typeface="Arial" panose="020B0604020202020204" pitchFamily="34" charset="0"/>
              <a:buChar char="•"/>
            </a:pPr>
            <a:r>
              <a:rPr lang="en-GB">
                <a:solidFill>
                  <a:schemeClr val="tx1"/>
                </a:solidFill>
              </a:rPr>
              <a:t>It makes predictions partially based on the </a:t>
            </a:r>
            <a:r>
              <a:rPr lang="en-GB" b="1">
                <a:solidFill>
                  <a:schemeClr val="tx1"/>
                </a:solidFill>
              </a:rPr>
              <a:t>postcode</a:t>
            </a:r>
            <a:r>
              <a:rPr lang="en-GB">
                <a:solidFill>
                  <a:schemeClr val="tx1"/>
                </a:solidFill>
              </a:rPr>
              <a:t>, which can discriminate against certain backgrounds, such as age and ethnicity. </a:t>
            </a:r>
          </a:p>
        </p:txBody>
      </p:sp>
    </p:spTree>
    <p:extLst>
      <p:ext uri="{BB962C8B-B14F-4D97-AF65-F5344CB8AC3E}">
        <p14:creationId xmlns:p14="http://schemas.microsoft.com/office/powerpoint/2010/main" val="358934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55347E-FB24-E4F3-1351-84022B13388C}"/>
              </a:ext>
            </a:extLst>
          </p:cNvPr>
          <p:cNvSpPr txBox="1"/>
          <p:nvPr/>
        </p:nvSpPr>
        <p:spPr>
          <a:xfrm>
            <a:off x="7858125" y="5381549"/>
            <a:ext cx="3495675" cy="646331"/>
          </a:xfrm>
          <a:prstGeom prst="rect">
            <a:avLst/>
          </a:prstGeom>
          <a:noFill/>
        </p:spPr>
        <p:txBody>
          <a:bodyPr wrap="square" rtlCol="0">
            <a:spAutoFit/>
          </a:bodyPr>
          <a:lstStyle/>
          <a:p>
            <a:pPr algn="ctr"/>
            <a:r>
              <a:rPr lang="en-GB" b="1"/>
              <a:t>Can anyone think of an example of label noise? </a:t>
            </a:r>
          </a:p>
        </p:txBody>
      </p:sp>
      <p:sp>
        <p:nvSpPr>
          <p:cNvPr id="2" name="Title 1">
            <a:extLst>
              <a:ext uri="{FF2B5EF4-FFF2-40B4-BE49-F238E27FC236}">
                <a16:creationId xmlns:a16="http://schemas.microsoft.com/office/drawing/2014/main" id="{465A2B74-C8FE-34FB-5068-E14FC80ACBCE}"/>
              </a:ext>
            </a:extLst>
          </p:cNvPr>
          <p:cNvSpPr>
            <a:spLocks noGrp="1"/>
          </p:cNvSpPr>
          <p:nvPr>
            <p:ph type="title"/>
          </p:nvPr>
        </p:nvSpPr>
        <p:spPr/>
        <p:txBody>
          <a:bodyPr/>
          <a:lstStyle/>
          <a:p>
            <a:r>
              <a:rPr lang="en-GB" b="1">
                <a:cs typeface="Calibri Light"/>
              </a:rPr>
              <a:t>Interrogating Tests</a:t>
            </a:r>
            <a:endParaRPr lang="en-GB" b="1"/>
          </a:p>
        </p:txBody>
      </p:sp>
      <p:sp>
        <p:nvSpPr>
          <p:cNvPr id="3" name="Content Placeholder 2">
            <a:extLst>
              <a:ext uri="{FF2B5EF4-FFF2-40B4-BE49-F238E27FC236}">
                <a16:creationId xmlns:a16="http://schemas.microsoft.com/office/drawing/2014/main" id="{1DE063DC-DA06-617D-8557-32D80B58569B}"/>
              </a:ext>
            </a:extLst>
          </p:cNvPr>
          <p:cNvSpPr>
            <a:spLocks noGrp="1"/>
          </p:cNvSpPr>
          <p:nvPr>
            <p:ph idx="1"/>
          </p:nvPr>
        </p:nvSpPr>
        <p:spPr>
          <a:xfrm>
            <a:off x="838200" y="1630017"/>
            <a:ext cx="6086061" cy="5015948"/>
          </a:xfrm>
        </p:spPr>
        <p:txBody>
          <a:bodyPr vert="horz" lIns="91440" tIns="45720" rIns="91440" bIns="45720" rtlCol="0" anchor="t">
            <a:normAutofit fontScale="85000" lnSpcReduction="10000"/>
          </a:bodyPr>
          <a:lstStyle/>
          <a:p>
            <a:r>
              <a:rPr lang="en-GB">
                <a:cs typeface="Calibri"/>
              </a:rPr>
              <a:t>Interrogating Accuracy </a:t>
            </a:r>
            <a:endParaRPr lang="en-US"/>
          </a:p>
          <a:p>
            <a:pPr lvl="1"/>
            <a:r>
              <a:rPr lang="en-GB">
                <a:cs typeface="Calibri"/>
              </a:rPr>
              <a:t>99% test accuracy is sometimes not good enough.</a:t>
            </a:r>
          </a:p>
          <a:p>
            <a:r>
              <a:rPr lang="en-GB">
                <a:cs typeface="Calibri"/>
              </a:rPr>
              <a:t>Representation </a:t>
            </a:r>
          </a:p>
          <a:p>
            <a:pPr lvl="1"/>
            <a:r>
              <a:rPr lang="en-GB">
                <a:cs typeface="Calibri"/>
              </a:rPr>
              <a:t>Needs to represent real life, but also cover all expected scenarios. </a:t>
            </a:r>
          </a:p>
          <a:p>
            <a:pPr lvl="1"/>
            <a:r>
              <a:rPr lang="en-GB">
                <a:cs typeface="Calibri"/>
              </a:rPr>
              <a:t>Minority Classes may need to be oversampled.</a:t>
            </a:r>
          </a:p>
          <a:p>
            <a:endParaRPr lang="en-GB">
              <a:cs typeface="Calibri"/>
            </a:endParaRPr>
          </a:p>
          <a:p>
            <a:r>
              <a:rPr lang="en-GB">
                <a:cs typeface="Calibri"/>
              </a:rPr>
              <a:t>Data leakage (Cheating!) </a:t>
            </a:r>
          </a:p>
          <a:p>
            <a:pPr lvl="1"/>
            <a:r>
              <a:rPr lang="en-GB">
                <a:cs typeface="Calibri"/>
              </a:rPr>
              <a:t>Unusually high test accuracy could indicate that the model is being given information that it wouldn't normally have in a true to life scenario. </a:t>
            </a:r>
          </a:p>
          <a:p>
            <a:pPr lvl="1"/>
            <a:endParaRPr lang="en-GB">
              <a:cs typeface="Calibri"/>
            </a:endParaRPr>
          </a:p>
          <a:p>
            <a:r>
              <a:rPr lang="en-GB">
                <a:cs typeface="Calibri"/>
              </a:rPr>
              <a:t>Label noise </a:t>
            </a:r>
          </a:p>
          <a:p>
            <a:pPr lvl="1"/>
            <a:r>
              <a:rPr lang="en-GB">
                <a:cs typeface="Calibri"/>
              </a:rPr>
              <a:t>This is where your </a:t>
            </a:r>
            <a:r>
              <a:rPr lang="en-GB" b="1">
                <a:cs typeface="Calibri"/>
              </a:rPr>
              <a:t>ground truth </a:t>
            </a:r>
            <a:r>
              <a:rPr lang="en-GB">
                <a:cs typeface="Calibri"/>
              </a:rPr>
              <a:t>is either ambiguous or incorrect. </a:t>
            </a:r>
          </a:p>
        </p:txBody>
      </p:sp>
      <p:sp>
        <p:nvSpPr>
          <p:cNvPr id="4" name="Rectangle: Rounded Corners 3">
            <a:extLst>
              <a:ext uri="{FF2B5EF4-FFF2-40B4-BE49-F238E27FC236}">
                <a16:creationId xmlns:a16="http://schemas.microsoft.com/office/drawing/2014/main" id="{DB853866-E85A-3B77-0091-4B75B700599E}"/>
              </a:ext>
            </a:extLst>
          </p:cNvPr>
          <p:cNvSpPr/>
          <p:nvPr/>
        </p:nvSpPr>
        <p:spPr>
          <a:xfrm>
            <a:off x="7115495" y="5339935"/>
            <a:ext cx="4850296" cy="729561"/>
          </a:xfrm>
          <a:prstGeom prst="roundRect">
            <a:avLst>
              <a:gd name="adj" fmla="val 5484"/>
            </a:avLst>
          </a:prstGeom>
          <a:solidFill>
            <a:schemeClr val="bg1"/>
          </a:solid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GB">
                <a:solidFill>
                  <a:schemeClr val="tx1"/>
                </a:solidFill>
              </a:rPr>
              <a:t>In medical imaging, different experts might disagree on the diagnosis of the same image.</a:t>
            </a:r>
          </a:p>
        </p:txBody>
      </p:sp>
      <p:sp>
        <p:nvSpPr>
          <p:cNvPr id="5" name="Rectangle: Rounded Corners 4">
            <a:extLst>
              <a:ext uri="{FF2B5EF4-FFF2-40B4-BE49-F238E27FC236}">
                <a16:creationId xmlns:a16="http://schemas.microsoft.com/office/drawing/2014/main" id="{47845CB6-F37C-A8CC-7044-D22A924357ED}"/>
              </a:ext>
            </a:extLst>
          </p:cNvPr>
          <p:cNvSpPr/>
          <p:nvPr/>
        </p:nvSpPr>
        <p:spPr>
          <a:xfrm>
            <a:off x="7115495" y="941593"/>
            <a:ext cx="4850296" cy="1814859"/>
          </a:xfrm>
          <a:prstGeom prst="roundRect">
            <a:avLst>
              <a:gd name="adj" fmla="val 5484"/>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GB">
                <a:solidFill>
                  <a:schemeClr val="tx1"/>
                </a:solidFill>
              </a:rPr>
              <a:t>With </a:t>
            </a:r>
            <a:r>
              <a:rPr lang="en-GB" b="1">
                <a:solidFill>
                  <a:schemeClr val="tx1"/>
                </a:solidFill>
              </a:rPr>
              <a:t>big data</a:t>
            </a:r>
            <a:r>
              <a:rPr lang="en-GB">
                <a:solidFill>
                  <a:schemeClr val="tx1"/>
                </a:solidFill>
              </a:rPr>
              <a:t>, 99% accurate can still leave thousands of people misclassified. </a:t>
            </a:r>
          </a:p>
          <a:p>
            <a:pPr marL="285750" indent="-285750">
              <a:buFont typeface="Arial" panose="020B0604020202020204" pitchFamily="34" charset="0"/>
              <a:buChar char="•"/>
            </a:pPr>
            <a:r>
              <a:rPr lang="en-GB">
                <a:solidFill>
                  <a:schemeClr val="tx1"/>
                </a:solidFill>
              </a:rPr>
              <a:t>If a model is 99% accurate, but is searching for a rare disease that effects 1 in 10 million people, it could misclassify 100,000 people, and easily miss an important rare disease.</a:t>
            </a:r>
          </a:p>
        </p:txBody>
      </p:sp>
      <p:grpSp>
        <p:nvGrpSpPr>
          <p:cNvPr id="12" name="Group 11">
            <a:extLst>
              <a:ext uri="{FF2B5EF4-FFF2-40B4-BE49-F238E27FC236}">
                <a16:creationId xmlns:a16="http://schemas.microsoft.com/office/drawing/2014/main" id="{039D86C9-13A2-8A8B-6DCE-65843CD82B12}"/>
              </a:ext>
            </a:extLst>
          </p:cNvPr>
          <p:cNvGrpSpPr/>
          <p:nvPr/>
        </p:nvGrpSpPr>
        <p:grpSpPr>
          <a:xfrm>
            <a:off x="7115495" y="3098489"/>
            <a:ext cx="4850296" cy="1899409"/>
            <a:chOff x="6997148" y="2599704"/>
            <a:chExt cx="4850296" cy="1899409"/>
          </a:xfrm>
        </p:grpSpPr>
        <p:grpSp>
          <p:nvGrpSpPr>
            <p:cNvPr id="10" name="Group 9">
              <a:extLst>
                <a:ext uri="{FF2B5EF4-FFF2-40B4-BE49-F238E27FC236}">
                  <a16:creationId xmlns:a16="http://schemas.microsoft.com/office/drawing/2014/main" id="{0BD797E0-3EE3-FBCB-9C79-5D40616F5073}"/>
                </a:ext>
              </a:extLst>
            </p:cNvPr>
            <p:cNvGrpSpPr/>
            <p:nvPr/>
          </p:nvGrpSpPr>
          <p:grpSpPr>
            <a:xfrm>
              <a:off x="7115495" y="2663127"/>
              <a:ext cx="3863931" cy="1672843"/>
              <a:chOff x="7115495" y="2663127"/>
              <a:chExt cx="3863931" cy="1672843"/>
            </a:xfrm>
          </p:grpSpPr>
          <p:pic>
            <p:nvPicPr>
              <p:cNvPr id="7" name="Picture 6">
                <a:extLst>
                  <a:ext uri="{FF2B5EF4-FFF2-40B4-BE49-F238E27FC236}">
                    <a16:creationId xmlns:a16="http://schemas.microsoft.com/office/drawing/2014/main" id="{2926FC83-179C-FFA3-9849-F62D3CD515B5}"/>
                  </a:ext>
                </a:extLst>
              </p:cNvPr>
              <p:cNvPicPr>
                <a:picLocks noChangeAspect="1"/>
              </p:cNvPicPr>
              <p:nvPr/>
            </p:nvPicPr>
            <p:blipFill>
              <a:blip r:embed="rId3"/>
              <a:stretch>
                <a:fillRect/>
              </a:stretch>
            </p:blipFill>
            <p:spPr>
              <a:xfrm>
                <a:off x="7115495" y="3095393"/>
                <a:ext cx="3863931" cy="1240577"/>
              </a:xfrm>
              <a:prstGeom prst="rect">
                <a:avLst/>
              </a:prstGeom>
            </p:spPr>
          </p:pic>
          <p:pic>
            <p:nvPicPr>
              <p:cNvPr id="9" name="Picture 8">
                <a:extLst>
                  <a:ext uri="{FF2B5EF4-FFF2-40B4-BE49-F238E27FC236}">
                    <a16:creationId xmlns:a16="http://schemas.microsoft.com/office/drawing/2014/main" id="{1166CEDD-A817-E421-98E5-7280C68E4586}"/>
                  </a:ext>
                </a:extLst>
              </p:cNvPr>
              <p:cNvPicPr>
                <a:picLocks noChangeAspect="1"/>
              </p:cNvPicPr>
              <p:nvPr/>
            </p:nvPicPr>
            <p:blipFill>
              <a:blip r:embed="rId4"/>
              <a:stretch>
                <a:fillRect/>
              </a:stretch>
            </p:blipFill>
            <p:spPr>
              <a:xfrm>
                <a:off x="7115495" y="2663127"/>
                <a:ext cx="1955618" cy="407946"/>
              </a:xfrm>
              <a:prstGeom prst="rect">
                <a:avLst/>
              </a:prstGeom>
            </p:spPr>
          </p:pic>
        </p:grpSp>
        <p:sp>
          <p:nvSpPr>
            <p:cNvPr id="11" name="Rectangle: Rounded Corners 10">
              <a:extLst>
                <a:ext uri="{FF2B5EF4-FFF2-40B4-BE49-F238E27FC236}">
                  <a16:creationId xmlns:a16="http://schemas.microsoft.com/office/drawing/2014/main" id="{545D3CB0-BE23-4EA8-E068-68A17757448C}"/>
                </a:ext>
              </a:extLst>
            </p:cNvPr>
            <p:cNvSpPr/>
            <p:nvPr/>
          </p:nvSpPr>
          <p:spPr>
            <a:xfrm>
              <a:off x="6997148" y="2599704"/>
              <a:ext cx="4850296" cy="1899409"/>
            </a:xfrm>
            <a:prstGeom prst="roundRect">
              <a:avLst>
                <a:gd name="adj" fmla="val 5484"/>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GB">
                <a:solidFill>
                  <a:schemeClr val="tx1"/>
                </a:solidFill>
              </a:endParaRPr>
            </a:p>
          </p:txBody>
        </p:sp>
      </p:grpSp>
    </p:spTree>
    <p:extLst>
      <p:ext uri="{BB962C8B-B14F-4D97-AF65-F5344CB8AC3E}">
        <p14:creationId xmlns:p14="http://schemas.microsoft.com/office/powerpoint/2010/main" val="243616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EB1EF-BD02-C563-3EDF-106C566CBE1D}"/>
              </a:ext>
            </a:extLst>
          </p:cNvPr>
          <p:cNvSpPr>
            <a:spLocks noGrp="1"/>
          </p:cNvSpPr>
          <p:nvPr>
            <p:ph type="title"/>
          </p:nvPr>
        </p:nvSpPr>
        <p:spPr/>
        <p:txBody>
          <a:bodyPr/>
          <a:lstStyle/>
          <a:p>
            <a:r>
              <a:rPr lang="en-GB" b="1"/>
              <a:t>What should I be doing? </a:t>
            </a:r>
          </a:p>
        </p:txBody>
      </p:sp>
      <p:sp>
        <p:nvSpPr>
          <p:cNvPr id="3" name="Content Placeholder 2">
            <a:extLst>
              <a:ext uri="{FF2B5EF4-FFF2-40B4-BE49-F238E27FC236}">
                <a16:creationId xmlns:a16="http://schemas.microsoft.com/office/drawing/2014/main" id="{E71C3D6A-F619-C50A-1C43-6A4A6F25FAD2}"/>
              </a:ext>
            </a:extLst>
          </p:cNvPr>
          <p:cNvSpPr>
            <a:spLocks noGrp="1"/>
          </p:cNvSpPr>
          <p:nvPr>
            <p:ph idx="1"/>
          </p:nvPr>
        </p:nvSpPr>
        <p:spPr/>
        <p:txBody>
          <a:bodyPr>
            <a:normAutofit/>
          </a:bodyPr>
          <a:lstStyle/>
          <a:p>
            <a:r>
              <a:rPr lang="en-GB"/>
              <a:t>Start work on the notebook </a:t>
            </a:r>
          </a:p>
          <a:p>
            <a:endParaRPr lang="en-GB"/>
          </a:p>
          <a:p>
            <a:r>
              <a:rPr lang="en-GB"/>
              <a:t>Complete </a:t>
            </a:r>
            <a:r>
              <a:rPr lang="en-GB" b="1"/>
              <a:t>Part Zero </a:t>
            </a:r>
            <a:r>
              <a:rPr lang="en-GB"/>
              <a:t>of the notebook:</a:t>
            </a:r>
          </a:p>
          <a:p>
            <a:pPr marL="0" indent="0">
              <a:buNone/>
            </a:pPr>
            <a:r>
              <a:rPr lang="en-GB"/>
              <a:t> Including the “Calculate percentage function”</a:t>
            </a:r>
          </a:p>
          <a:p>
            <a:pPr marL="0" indent="0">
              <a:buNone/>
            </a:pPr>
            <a:endParaRPr lang="en-GB"/>
          </a:p>
          <a:p>
            <a:pPr marL="0" indent="0">
              <a:buNone/>
            </a:pPr>
            <a:r>
              <a:rPr lang="en-GB"/>
              <a:t>Then come back to the call and </a:t>
            </a:r>
            <a:r>
              <a:rPr lang="en-GB" b="1"/>
              <a:t>like the comment </a:t>
            </a:r>
            <a:r>
              <a:rPr lang="en-GB"/>
              <a:t>in chat.</a:t>
            </a:r>
          </a:p>
          <a:p>
            <a:pPr marL="0" indent="0">
              <a:buNone/>
            </a:pPr>
            <a:endParaRPr lang="en-GB"/>
          </a:p>
          <a:p>
            <a:pPr marL="0" indent="0">
              <a:buNone/>
            </a:pPr>
            <a:r>
              <a:rPr lang="en-GB"/>
              <a:t>If you have any issues do speak up!  </a:t>
            </a:r>
          </a:p>
        </p:txBody>
      </p:sp>
    </p:spTree>
    <p:extLst>
      <p:ext uri="{BB962C8B-B14F-4D97-AF65-F5344CB8AC3E}">
        <p14:creationId xmlns:p14="http://schemas.microsoft.com/office/powerpoint/2010/main" val="545541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9F616-6A0A-BFDB-2942-92392C95CDD4}"/>
              </a:ext>
            </a:extLst>
          </p:cNvPr>
          <p:cNvSpPr>
            <a:spLocks noGrp="1"/>
          </p:cNvSpPr>
          <p:nvPr>
            <p:ph type="title"/>
          </p:nvPr>
        </p:nvSpPr>
        <p:spPr/>
        <p:txBody>
          <a:bodyPr/>
          <a:lstStyle/>
          <a:p>
            <a:r>
              <a:rPr lang="en-GB" b="1">
                <a:cs typeface="Calibri Light"/>
              </a:rPr>
              <a:t>Distribution/Concept Drift </a:t>
            </a:r>
            <a:endParaRPr lang="en-GB" b="1"/>
          </a:p>
        </p:txBody>
      </p:sp>
      <p:sp>
        <p:nvSpPr>
          <p:cNvPr id="3" name="Content Placeholder 2">
            <a:extLst>
              <a:ext uri="{FF2B5EF4-FFF2-40B4-BE49-F238E27FC236}">
                <a16:creationId xmlns:a16="http://schemas.microsoft.com/office/drawing/2014/main" id="{32F5CE6A-E996-C4A1-AC37-FADF75554717}"/>
              </a:ext>
            </a:extLst>
          </p:cNvPr>
          <p:cNvSpPr>
            <a:spLocks noGrp="1"/>
          </p:cNvSpPr>
          <p:nvPr>
            <p:ph idx="1"/>
          </p:nvPr>
        </p:nvSpPr>
        <p:spPr>
          <a:xfrm>
            <a:off x="838200" y="1825624"/>
            <a:ext cx="5728252" cy="4846845"/>
          </a:xfrm>
        </p:spPr>
        <p:txBody>
          <a:bodyPr vert="horz" lIns="91440" tIns="45720" rIns="91440" bIns="45720" rtlCol="0" anchor="t">
            <a:normAutofit fontScale="92500" lnSpcReduction="10000"/>
          </a:bodyPr>
          <a:lstStyle/>
          <a:p>
            <a:r>
              <a:rPr lang="en-GB" sz="2400">
                <a:cs typeface="Calibri"/>
              </a:rPr>
              <a:t>Predictive models rely on a </a:t>
            </a:r>
            <a:r>
              <a:rPr lang="en-GB" sz="2400" b="1">
                <a:cs typeface="Calibri"/>
              </a:rPr>
              <a:t>relationship</a:t>
            </a:r>
            <a:r>
              <a:rPr lang="en-GB" sz="2400">
                <a:cs typeface="Calibri"/>
              </a:rPr>
              <a:t> between the data and the target variable.</a:t>
            </a:r>
          </a:p>
          <a:p>
            <a:endParaRPr lang="en-GB" sz="2400">
              <a:cs typeface="Calibri"/>
            </a:endParaRPr>
          </a:p>
          <a:p>
            <a:r>
              <a:rPr lang="en-GB" sz="2400">
                <a:cs typeface="Calibri"/>
              </a:rPr>
              <a:t>The statistical make-up of the data can </a:t>
            </a:r>
            <a:r>
              <a:rPr lang="en-GB" sz="2400" b="1">
                <a:cs typeface="Calibri"/>
              </a:rPr>
              <a:t>change over time</a:t>
            </a:r>
            <a:r>
              <a:rPr lang="en-GB" sz="2400">
                <a:cs typeface="Calibri"/>
              </a:rPr>
              <a:t>.</a:t>
            </a:r>
          </a:p>
          <a:p>
            <a:endParaRPr lang="en-GB" sz="2400">
              <a:cs typeface="Calibri"/>
            </a:endParaRPr>
          </a:p>
          <a:p>
            <a:r>
              <a:rPr lang="en-GB" sz="2400">
                <a:cs typeface="Calibri"/>
              </a:rPr>
              <a:t>If the statistical relationship between data and target variable changes, then </a:t>
            </a:r>
            <a:r>
              <a:rPr lang="en-GB" sz="2400" b="1">
                <a:cs typeface="Calibri"/>
              </a:rPr>
              <a:t>the model can become ineffective. </a:t>
            </a:r>
          </a:p>
          <a:p>
            <a:endParaRPr lang="en-GB" sz="2400">
              <a:cs typeface="Calibri"/>
            </a:endParaRPr>
          </a:p>
          <a:p>
            <a:r>
              <a:rPr lang="en-GB" sz="2400">
                <a:cs typeface="Calibri"/>
              </a:rPr>
              <a:t>These changes in data can be subtle, noticing them and responding appropriately is a whole field of data science called drift detection/adaptation. </a:t>
            </a:r>
          </a:p>
        </p:txBody>
      </p:sp>
      <p:grpSp>
        <p:nvGrpSpPr>
          <p:cNvPr id="50" name="Group 49">
            <a:extLst>
              <a:ext uri="{FF2B5EF4-FFF2-40B4-BE49-F238E27FC236}">
                <a16:creationId xmlns:a16="http://schemas.microsoft.com/office/drawing/2014/main" id="{0E8055C2-BFFD-1B37-66C3-8A7955AF4CA3}"/>
              </a:ext>
            </a:extLst>
          </p:cNvPr>
          <p:cNvGrpSpPr/>
          <p:nvPr/>
        </p:nvGrpSpPr>
        <p:grpSpPr>
          <a:xfrm>
            <a:off x="7232496" y="1027906"/>
            <a:ext cx="4030576" cy="4003141"/>
            <a:chOff x="7133105" y="1517317"/>
            <a:chExt cx="4030576" cy="4003141"/>
          </a:xfrm>
        </p:grpSpPr>
        <p:sp>
          <p:nvSpPr>
            <p:cNvPr id="49" name="Freeform: Shape 48">
              <a:extLst>
                <a:ext uri="{FF2B5EF4-FFF2-40B4-BE49-F238E27FC236}">
                  <a16:creationId xmlns:a16="http://schemas.microsoft.com/office/drawing/2014/main" id="{D357D4C6-4D94-8227-78FD-037AF6D67029}"/>
                </a:ext>
              </a:extLst>
            </p:cNvPr>
            <p:cNvSpPr/>
            <p:nvPr/>
          </p:nvSpPr>
          <p:spPr>
            <a:xfrm>
              <a:off x="7977809" y="3302798"/>
              <a:ext cx="2941982" cy="1381845"/>
            </a:xfrm>
            <a:custGeom>
              <a:avLst/>
              <a:gdLst>
                <a:gd name="connsiteX0" fmla="*/ 0 w 2941982"/>
                <a:gd name="connsiteY0" fmla="*/ 1381845 h 1381845"/>
                <a:gd name="connsiteX1" fmla="*/ 410817 w 2941982"/>
                <a:gd name="connsiteY1" fmla="*/ 1043915 h 1381845"/>
                <a:gd name="connsiteX2" fmla="*/ 848139 w 2941982"/>
                <a:gd name="connsiteY2" fmla="*/ 566837 h 1381845"/>
                <a:gd name="connsiteX3" fmla="*/ 1119808 w 2941982"/>
                <a:gd name="connsiteY3" fmla="*/ 175898 h 1381845"/>
                <a:gd name="connsiteX4" fmla="*/ 1325217 w 2941982"/>
                <a:gd name="connsiteY4" fmla="*/ 23498 h 1381845"/>
                <a:gd name="connsiteX5" fmla="*/ 1570382 w 2941982"/>
                <a:gd name="connsiteY5" fmla="*/ 16872 h 1381845"/>
                <a:gd name="connsiteX6" fmla="*/ 1888434 w 2941982"/>
                <a:gd name="connsiteY6" fmla="*/ 182524 h 1381845"/>
                <a:gd name="connsiteX7" fmla="*/ 2345634 w 2941982"/>
                <a:gd name="connsiteY7" fmla="*/ 520454 h 1381845"/>
                <a:gd name="connsiteX8" fmla="*/ 2941982 w 2941982"/>
                <a:gd name="connsiteY8" fmla="*/ 679480 h 138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1982" h="1381845">
                  <a:moveTo>
                    <a:pt x="0" y="1381845"/>
                  </a:moveTo>
                  <a:cubicBezTo>
                    <a:pt x="134730" y="1280797"/>
                    <a:pt x="269461" y="1179750"/>
                    <a:pt x="410817" y="1043915"/>
                  </a:cubicBezTo>
                  <a:cubicBezTo>
                    <a:pt x="552174" y="908080"/>
                    <a:pt x="729974" y="711507"/>
                    <a:pt x="848139" y="566837"/>
                  </a:cubicBezTo>
                  <a:cubicBezTo>
                    <a:pt x="966304" y="422167"/>
                    <a:pt x="1040295" y="266455"/>
                    <a:pt x="1119808" y="175898"/>
                  </a:cubicBezTo>
                  <a:cubicBezTo>
                    <a:pt x="1199321" y="85341"/>
                    <a:pt x="1250121" y="50002"/>
                    <a:pt x="1325217" y="23498"/>
                  </a:cubicBezTo>
                  <a:cubicBezTo>
                    <a:pt x="1400313" y="-3006"/>
                    <a:pt x="1476513" y="-9632"/>
                    <a:pt x="1570382" y="16872"/>
                  </a:cubicBezTo>
                  <a:cubicBezTo>
                    <a:pt x="1664252" y="43376"/>
                    <a:pt x="1759225" y="98594"/>
                    <a:pt x="1888434" y="182524"/>
                  </a:cubicBezTo>
                  <a:cubicBezTo>
                    <a:pt x="2017643" y="266454"/>
                    <a:pt x="2170043" y="437628"/>
                    <a:pt x="2345634" y="520454"/>
                  </a:cubicBezTo>
                  <a:cubicBezTo>
                    <a:pt x="2521225" y="603280"/>
                    <a:pt x="2731603" y="641380"/>
                    <a:pt x="2941982" y="679480"/>
                  </a:cubicBezTo>
                </a:path>
              </a:pathLst>
            </a:cu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9017002D-8237-B125-4C99-9AA78AF318D5}"/>
                </a:ext>
              </a:extLst>
            </p:cNvPr>
            <p:cNvGrpSpPr/>
            <p:nvPr/>
          </p:nvGrpSpPr>
          <p:grpSpPr>
            <a:xfrm>
              <a:off x="7133105" y="1517317"/>
              <a:ext cx="4030576" cy="4003141"/>
              <a:chOff x="347580" y="1577717"/>
              <a:chExt cx="3121325" cy="3042852"/>
            </a:xfrm>
          </p:grpSpPr>
          <p:grpSp>
            <p:nvGrpSpPr>
              <p:cNvPr id="10" name="Group 9">
                <a:extLst>
                  <a:ext uri="{FF2B5EF4-FFF2-40B4-BE49-F238E27FC236}">
                    <a16:creationId xmlns:a16="http://schemas.microsoft.com/office/drawing/2014/main" id="{C2730E61-4387-9929-0B66-C8D7253B72B2}"/>
                  </a:ext>
                </a:extLst>
              </p:cNvPr>
              <p:cNvGrpSpPr/>
              <p:nvPr/>
            </p:nvGrpSpPr>
            <p:grpSpPr>
              <a:xfrm>
                <a:off x="347580" y="1577717"/>
                <a:ext cx="3121325" cy="3042852"/>
                <a:chOff x="687624" y="1967537"/>
                <a:chExt cx="3121325" cy="3042852"/>
              </a:xfrm>
            </p:grpSpPr>
            <p:cxnSp>
              <p:nvCxnSpPr>
                <p:cNvPr id="22" name="Straight Arrow Connector 21">
                  <a:extLst>
                    <a:ext uri="{FF2B5EF4-FFF2-40B4-BE49-F238E27FC236}">
                      <a16:creationId xmlns:a16="http://schemas.microsoft.com/office/drawing/2014/main" id="{B60A062D-6B40-6F1D-61A5-5929135B80D0}"/>
                    </a:ext>
                  </a:extLst>
                </p:cNvPr>
                <p:cNvCxnSpPr/>
                <p:nvPr/>
              </p:nvCxnSpPr>
              <p:spPr>
                <a:xfrm>
                  <a:off x="1015299" y="4773799"/>
                  <a:ext cx="279365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BB86551-0F3A-07A1-2C60-4EB24FC6CA29}"/>
                    </a:ext>
                  </a:extLst>
                </p:cNvPr>
                <p:cNvCxnSpPr>
                  <a:cxnSpLocks/>
                </p:cNvCxnSpPr>
                <p:nvPr/>
              </p:nvCxnSpPr>
              <p:spPr>
                <a:xfrm flipV="1">
                  <a:off x="1015299" y="1967537"/>
                  <a:ext cx="0" cy="280626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96BD495-8B62-FC00-60CA-9AC36AB45172}"/>
                    </a:ext>
                  </a:extLst>
                </p:cNvPr>
                <p:cNvSpPr txBox="1"/>
                <p:nvPr/>
              </p:nvSpPr>
              <p:spPr>
                <a:xfrm>
                  <a:off x="1928658" y="4729654"/>
                  <a:ext cx="1018185" cy="280735"/>
                </a:xfrm>
                <a:prstGeom prst="rect">
                  <a:avLst/>
                </a:prstGeom>
                <a:noFill/>
              </p:spPr>
              <p:txBody>
                <a:bodyPr wrap="none" rtlCol="0">
                  <a:spAutoFit/>
                </a:bodyPr>
                <a:lstStyle/>
                <a:p>
                  <a:r>
                    <a:rPr lang="en-GB"/>
                    <a:t>Altitude (m)</a:t>
                  </a:r>
                </a:p>
              </p:txBody>
            </p:sp>
            <p:sp>
              <p:nvSpPr>
                <p:cNvPr id="25" name="TextBox 24">
                  <a:extLst>
                    <a:ext uri="{FF2B5EF4-FFF2-40B4-BE49-F238E27FC236}">
                      <a16:creationId xmlns:a16="http://schemas.microsoft.com/office/drawing/2014/main" id="{F1EA8C03-B344-373F-F4CF-FD3B3F083E65}"/>
                    </a:ext>
                  </a:extLst>
                </p:cNvPr>
                <p:cNvSpPr txBox="1"/>
                <p:nvPr/>
              </p:nvSpPr>
              <p:spPr>
                <a:xfrm rot="16200000">
                  <a:off x="283807" y="3285991"/>
                  <a:ext cx="1093649" cy="286015"/>
                </a:xfrm>
                <a:prstGeom prst="rect">
                  <a:avLst/>
                </a:prstGeom>
                <a:noFill/>
              </p:spPr>
              <p:txBody>
                <a:bodyPr wrap="none" rtlCol="0">
                  <a:spAutoFit/>
                </a:bodyPr>
                <a:lstStyle/>
                <a:p>
                  <a:r>
                    <a:rPr lang="en-GB"/>
                    <a:t>Rainfall (mm)</a:t>
                  </a:r>
                </a:p>
              </p:txBody>
            </p:sp>
          </p:grpSp>
          <p:sp>
            <p:nvSpPr>
              <p:cNvPr id="11" name="Oval 10">
                <a:extLst>
                  <a:ext uri="{FF2B5EF4-FFF2-40B4-BE49-F238E27FC236}">
                    <a16:creationId xmlns:a16="http://schemas.microsoft.com/office/drawing/2014/main" id="{8EC3248E-E3D5-221F-B6DB-21FE2F87919E}"/>
                  </a:ext>
                </a:extLst>
              </p:cNvPr>
              <p:cNvSpPr/>
              <p:nvPr/>
            </p:nvSpPr>
            <p:spPr>
              <a:xfrm rot="20214965">
                <a:off x="1351845" y="337830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53437906-5DE2-E80E-BDA0-90CC2850F9A1}"/>
                  </a:ext>
                </a:extLst>
              </p:cNvPr>
              <p:cNvSpPr/>
              <p:nvPr/>
            </p:nvSpPr>
            <p:spPr>
              <a:xfrm rot="20214965">
                <a:off x="1702825" y="3396633"/>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8A81A6B0-1234-C771-6541-8DA865F3269B}"/>
                  </a:ext>
                </a:extLst>
              </p:cNvPr>
              <p:cNvSpPr/>
              <p:nvPr/>
            </p:nvSpPr>
            <p:spPr>
              <a:xfrm rot="20214965">
                <a:off x="2017921" y="2485517"/>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7DC3DA37-4E4F-076E-E2A0-F60E7CB22438}"/>
                  </a:ext>
                </a:extLst>
              </p:cNvPr>
              <p:cNvSpPr/>
              <p:nvPr/>
            </p:nvSpPr>
            <p:spPr>
              <a:xfrm rot="20214965">
                <a:off x="919243" y="3940886"/>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6EB6F4FE-A8FA-BF9C-98FE-FBEB3AF801C1}"/>
                  </a:ext>
                </a:extLst>
              </p:cNvPr>
              <p:cNvSpPr/>
              <p:nvPr/>
            </p:nvSpPr>
            <p:spPr>
              <a:xfrm rot="20214965">
                <a:off x="2499562" y="262776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435CE5B9-EC02-C1D8-BD6C-BC96B78CBDDF}"/>
                  </a:ext>
                </a:extLst>
              </p:cNvPr>
              <p:cNvSpPr/>
              <p:nvPr/>
            </p:nvSpPr>
            <p:spPr>
              <a:xfrm rot="20214965">
                <a:off x="2843814" y="2627769"/>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FF05E4D4-348D-5546-AF4A-FACC247F7C7A}"/>
                  </a:ext>
                </a:extLst>
              </p:cNvPr>
              <p:cNvSpPr/>
              <p:nvPr/>
            </p:nvSpPr>
            <p:spPr>
              <a:xfrm rot="20214965">
                <a:off x="1214514" y="371945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6F231574-228D-45C5-C638-F4BB01D767E0}"/>
                  </a:ext>
                </a:extLst>
              </p:cNvPr>
              <p:cNvSpPr/>
              <p:nvPr/>
            </p:nvSpPr>
            <p:spPr>
              <a:xfrm rot="20214965">
                <a:off x="1595867" y="3093095"/>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101F4487-0F9C-EA48-BDE9-371CAA636DD4}"/>
                  </a:ext>
                </a:extLst>
              </p:cNvPr>
              <p:cNvSpPr/>
              <p:nvPr/>
            </p:nvSpPr>
            <p:spPr>
              <a:xfrm rot="20214965">
                <a:off x="1930761" y="2785824"/>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A72118F5-0175-BE94-336D-1BE5AC35D31D}"/>
                  </a:ext>
                </a:extLst>
              </p:cNvPr>
              <p:cNvSpPr/>
              <p:nvPr/>
            </p:nvSpPr>
            <p:spPr>
              <a:xfrm rot="20214965">
                <a:off x="3088181" y="2767048"/>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5C4B27FE-5FAC-CE63-F61C-9280C0AD296F}"/>
                  </a:ext>
                </a:extLst>
              </p:cNvPr>
              <p:cNvSpPr/>
              <p:nvPr/>
            </p:nvSpPr>
            <p:spPr>
              <a:xfrm rot="20214965">
                <a:off x="3150525" y="2462201"/>
                <a:ext cx="46907" cy="457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Freeform: Shape 25">
              <a:extLst>
                <a:ext uri="{FF2B5EF4-FFF2-40B4-BE49-F238E27FC236}">
                  <a16:creationId xmlns:a16="http://schemas.microsoft.com/office/drawing/2014/main" id="{06927456-55F0-5D61-0C70-8492545741DB}"/>
                </a:ext>
              </a:extLst>
            </p:cNvPr>
            <p:cNvSpPr/>
            <p:nvPr/>
          </p:nvSpPr>
          <p:spPr>
            <a:xfrm>
              <a:off x="7846047" y="2839299"/>
              <a:ext cx="3110346" cy="1752600"/>
            </a:xfrm>
            <a:custGeom>
              <a:avLst/>
              <a:gdLst>
                <a:gd name="connsiteX0" fmla="*/ 0 w 3110346"/>
                <a:gd name="connsiteY0" fmla="*/ 1752600 h 1752600"/>
                <a:gd name="connsiteX1" fmla="*/ 748146 w 3110346"/>
                <a:gd name="connsiteY1" fmla="*/ 1191490 h 1752600"/>
                <a:gd name="connsiteX2" fmla="*/ 1343891 w 3110346"/>
                <a:gd name="connsiteY2" fmla="*/ 353290 h 1752600"/>
                <a:gd name="connsiteX3" fmla="*/ 1787237 w 3110346"/>
                <a:gd name="connsiteY3" fmla="*/ 76200 h 1752600"/>
                <a:gd name="connsiteX4" fmla="*/ 3110346 w 3110346"/>
                <a:gd name="connsiteY4" fmla="*/ 0 h 175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0346" h="1752600">
                  <a:moveTo>
                    <a:pt x="0" y="1752600"/>
                  </a:moveTo>
                  <a:cubicBezTo>
                    <a:pt x="262082" y="1588654"/>
                    <a:pt x="524164" y="1424708"/>
                    <a:pt x="748146" y="1191490"/>
                  </a:cubicBezTo>
                  <a:cubicBezTo>
                    <a:pt x="972128" y="958272"/>
                    <a:pt x="1170709" y="539172"/>
                    <a:pt x="1343891" y="353290"/>
                  </a:cubicBezTo>
                  <a:cubicBezTo>
                    <a:pt x="1517073" y="167408"/>
                    <a:pt x="1492828" y="135082"/>
                    <a:pt x="1787237" y="76200"/>
                  </a:cubicBezTo>
                  <a:cubicBezTo>
                    <a:pt x="2081646" y="17318"/>
                    <a:pt x="2595996" y="8659"/>
                    <a:pt x="3110346" y="0"/>
                  </a:cubicBezTo>
                </a:path>
              </a:pathLst>
            </a:custGeom>
            <a:noFill/>
            <a:ln w="38100">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Rounded Corners 27">
              <a:extLst>
                <a:ext uri="{FF2B5EF4-FFF2-40B4-BE49-F238E27FC236}">
                  <a16:creationId xmlns:a16="http://schemas.microsoft.com/office/drawing/2014/main" id="{415A451F-9483-CD5B-D6B0-82E3735E082D}"/>
                </a:ext>
              </a:extLst>
            </p:cNvPr>
            <p:cNvSpPr/>
            <p:nvPr/>
          </p:nvSpPr>
          <p:spPr>
            <a:xfrm>
              <a:off x="7805523" y="1522543"/>
              <a:ext cx="2455335" cy="711796"/>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GB">
                  <a:solidFill>
                    <a:schemeClr val="tx1"/>
                  </a:solidFill>
                </a:rPr>
                <a:t>        -  Data from 1980</a:t>
              </a:r>
            </a:p>
            <a:p>
              <a:r>
                <a:rPr lang="en-GB">
                  <a:solidFill>
                    <a:schemeClr val="tx1"/>
                  </a:solidFill>
                </a:rPr>
                <a:t>        -  Data from 2020</a:t>
              </a:r>
            </a:p>
          </p:txBody>
        </p:sp>
        <p:sp>
          <p:nvSpPr>
            <p:cNvPr id="29" name="Oval 28">
              <a:extLst>
                <a:ext uri="{FF2B5EF4-FFF2-40B4-BE49-F238E27FC236}">
                  <a16:creationId xmlns:a16="http://schemas.microsoft.com/office/drawing/2014/main" id="{5F3AD58F-7C98-6A84-A3ED-129B1D6E04F6}"/>
                </a:ext>
              </a:extLst>
            </p:cNvPr>
            <p:cNvSpPr/>
            <p:nvPr/>
          </p:nvSpPr>
          <p:spPr>
            <a:xfrm rot="20214965">
              <a:off x="7910947" y="1725063"/>
              <a:ext cx="60571" cy="60147"/>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Isosceles Triangle 29">
              <a:extLst>
                <a:ext uri="{FF2B5EF4-FFF2-40B4-BE49-F238E27FC236}">
                  <a16:creationId xmlns:a16="http://schemas.microsoft.com/office/drawing/2014/main" id="{D5EA9A91-C30D-CEF0-109F-F38453AEF6BC}"/>
                </a:ext>
              </a:extLst>
            </p:cNvPr>
            <p:cNvSpPr/>
            <p:nvPr/>
          </p:nvSpPr>
          <p:spPr>
            <a:xfrm>
              <a:off x="7909639" y="1991578"/>
              <a:ext cx="63185" cy="70386"/>
            </a:xfrm>
            <a:prstGeom prst="triangl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2" name="Isosceles Triangle 31">
              <a:extLst>
                <a:ext uri="{FF2B5EF4-FFF2-40B4-BE49-F238E27FC236}">
                  <a16:creationId xmlns:a16="http://schemas.microsoft.com/office/drawing/2014/main" id="{010D795B-A92D-A632-9C74-A7BC171188C3}"/>
                </a:ext>
              </a:extLst>
            </p:cNvPr>
            <p:cNvSpPr/>
            <p:nvPr/>
          </p:nvSpPr>
          <p:spPr>
            <a:xfrm>
              <a:off x="8612721" y="3719715"/>
              <a:ext cx="63185" cy="70386"/>
            </a:xfrm>
            <a:prstGeom prst="triangl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3" name="Isosceles Triangle 32">
              <a:extLst>
                <a:ext uri="{FF2B5EF4-FFF2-40B4-BE49-F238E27FC236}">
                  <a16:creationId xmlns:a16="http://schemas.microsoft.com/office/drawing/2014/main" id="{65E7CD80-1B8C-8995-451E-4777BA12D560}"/>
                </a:ext>
              </a:extLst>
            </p:cNvPr>
            <p:cNvSpPr/>
            <p:nvPr/>
          </p:nvSpPr>
          <p:spPr>
            <a:xfrm>
              <a:off x="8679456" y="4046758"/>
              <a:ext cx="63185" cy="70386"/>
            </a:xfrm>
            <a:prstGeom prst="triangl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4" name="Isosceles Triangle 33">
              <a:extLst>
                <a:ext uri="{FF2B5EF4-FFF2-40B4-BE49-F238E27FC236}">
                  <a16:creationId xmlns:a16="http://schemas.microsoft.com/office/drawing/2014/main" id="{93FFBE5B-5985-1358-BAD5-AFFE40745BA5}"/>
                </a:ext>
              </a:extLst>
            </p:cNvPr>
            <p:cNvSpPr/>
            <p:nvPr/>
          </p:nvSpPr>
          <p:spPr>
            <a:xfrm>
              <a:off x="9579413" y="3417323"/>
              <a:ext cx="63185" cy="70386"/>
            </a:xfrm>
            <a:prstGeom prst="triangl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5" name="Isosceles Triangle 34">
              <a:extLst>
                <a:ext uri="{FF2B5EF4-FFF2-40B4-BE49-F238E27FC236}">
                  <a16:creationId xmlns:a16="http://schemas.microsoft.com/office/drawing/2014/main" id="{60285D95-3643-8D1F-336C-23363A95DBDB}"/>
                </a:ext>
              </a:extLst>
            </p:cNvPr>
            <p:cNvSpPr/>
            <p:nvPr/>
          </p:nvSpPr>
          <p:spPr>
            <a:xfrm>
              <a:off x="9377894" y="3176303"/>
              <a:ext cx="63185" cy="70386"/>
            </a:xfrm>
            <a:prstGeom prst="triangl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6" name="Isosceles Triangle 35">
              <a:extLst>
                <a:ext uri="{FF2B5EF4-FFF2-40B4-BE49-F238E27FC236}">
                  <a16:creationId xmlns:a16="http://schemas.microsoft.com/office/drawing/2014/main" id="{0AF64950-C4FC-4947-0C39-8664D2234D7A}"/>
                </a:ext>
              </a:extLst>
            </p:cNvPr>
            <p:cNvSpPr/>
            <p:nvPr/>
          </p:nvSpPr>
          <p:spPr>
            <a:xfrm>
              <a:off x="9187403" y="3340449"/>
              <a:ext cx="63185" cy="70386"/>
            </a:xfrm>
            <a:prstGeom prst="triangl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7" name="Isosceles Triangle 36">
              <a:extLst>
                <a:ext uri="{FF2B5EF4-FFF2-40B4-BE49-F238E27FC236}">
                  <a16:creationId xmlns:a16="http://schemas.microsoft.com/office/drawing/2014/main" id="{6CF9C13B-E305-74CD-CD9D-325B1ADE5D8C}"/>
                </a:ext>
              </a:extLst>
            </p:cNvPr>
            <p:cNvSpPr/>
            <p:nvPr/>
          </p:nvSpPr>
          <p:spPr>
            <a:xfrm>
              <a:off x="8125224" y="4522667"/>
              <a:ext cx="63185" cy="70386"/>
            </a:xfrm>
            <a:prstGeom prst="triangl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8" name="Isosceles Triangle 37">
              <a:extLst>
                <a:ext uri="{FF2B5EF4-FFF2-40B4-BE49-F238E27FC236}">
                  <a16:creationId xmlns:a16="http://schemas.microsoft.com/office/drawing/2014/main" id="{7E617A6A-756A-4197-0127-FDBBA1B0A659}"/>
                </a:ext>
              </a:extLst>
            </p:cNvPr>
            <p:cNvSpPr/>
            <p:nvPr/>
          </p:nvSpPr>
          <p:spPr>
            <a:xfrm>
              <a:off x="8290924" y="4089009"/>
              <a:ext cx="63185" cy="70386"/>
            </a:xfrm>
            <a:prstGeom prst="triangl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9" name="Isosceles Triangle 38">
              <a:extLst>
                <a:ext uri="{FF2B5EF4-FFF2-40B4-BE49-F238E27FC236}">
                  <a16:creationId xmlns:a16="http://schemas.microsoft.com/office/drawing/2014/main" id="{819067EE-318A-6B10-C004-9DFF8539015E}"/>
                </a:ext>
              </a:extLst>
            </p:cNvPr>
            <p:cNvSpPr/>
            <p:nvPr/>
          </p:nvSpPr>
          <p:spPr>
            <a:xfrm>
              <a:off x="10640199" y="4115402"/>
              <a:ext cx="63185" cy="70386"/>
            </a:xfrm>
            <a:prstGeom prst="triangl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0" name="Isosceles Triangle 39">
              <a:extLst>
                <a:ext uri="{FF2B5EF4-FFF2-40B4-BE49-F238E27FC236}">
                  <a16:creationId xmlns:a16="http://schemas.microsoft.com/office/drawing/2014/main" id="{44577C35-C398-C597-11F0-230E3FF7D7C7}"/>
                </a:ext>
              </a:extLst>
            </p:cNvPr>
            <p:cNvSpPr/>
            <p:nvPr/>
          </p:nvSpPr>
          <p:spPr>
            <a:xfrm>
              <a:off x="10464036" y="3841490"/>
              <a:ext cx="63185" cy="70386"/>
            </a:xfrm>
            <a:prstGeom prst="triangl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1" name="Isosceles Triangle 40">
              <a:extLst>
                <a:ext uri="{FF2B5EF4-FFF2-40B4-BE49-F238E27FC236}">
                  <a16:creationId xmlns:a16="http://schemas.microsoft.com/office/drawing/2014/main" id="{8628B601-D556-EB07-6288-73DD97907F2A}"/>
                </a:ext>
              </a:extLst>
            </p:cNvPr>
            <p:cNvSpPr/>
            <p:nvPr/>
          </p:nvSpPr>
          <p:spPr>
            <a:xfrm>
              <a:off x="10111038" y="3554348"/>
              <a:ext cx="63185" cy="70386"/>
            </a:xfrm>
            <a:prstGeom prst="triangl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2" name="Isosceles Triangle 41">
              <a:extLst>
                <a:ext uri="{FF2B5EF4-FFF2-40B4-BE49-F238E27FC236}">
                  <a16:creationId xmlns:a16="http://schemas.microsoft.com/office/drawing/2014/main" id="{B35A4A34-0B10-854E-AC45-C8ADC436B00D}"/>
                </a:ext>
              </a:extLst>
            </p:cNvPr>
            <p:cNvSpPr/>
            <p:nvPr/>
          </p:nvSpPr>
          <p:spPr>
            <a:xfrm>
              <a:off x="10142631" y="3900795"/>
              <a:ext cx="63185" cy="70386"/>
            </a:xfrm>
            <a:prstGeom prst="triangl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3" name="Isosceles Triangle 42">
              <a:extLst>
                <a:ext uri="{FF2B5EF4-FFF2-40B4-BE49-F238E27FC236}">
                  <a16:creationId xmlns:a16="http://schemas.microsoft.com/office/drawing/2014/main" id="{8F8A0382-3D59-F233-5209-4E58CB34BEB2}"/>
                </a:ext>
              </a:extLst>
            </p:cNvPr>
            <p:cNvSpPr/>
            <p:nvPr/>
          </p:nvSpPr>
          <p:spPr>
            <a:xfrm>
              <a:off x="9839414" y="3288502"/>
              <a:ext cx="63185" cy="70386"/>
            </a:xfrm>
            <a:prstGeom prst="triangl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4" name="Isosceles Triangle 43">
              <a:extLst>
                <a:ext uri="{FF2B5EF4-FFF2-40B4-BE49-F238E27FC236}">
                  <a16:creationId xmlns:a16="http://schemas.microsoft.com/office/drawing/2014/main" id="{A2DE798C-E53E-495D-DE10-26753456B076}"/>
                </a:ext>
              </a:extLst>
            </p:cNvPr>
            <p:cNvSpPr/>
            <p:nvPr/>
          </p:nvSpPr>
          <p:spPr>
            <a:xfrm>
              <a:off x="10822494" y="3680406"/>
              <a:ext cx="63185" cy="70386"/>
            </a:xfrm>
            <a:prstGeom prst="triangl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cxnSp>
          <p:nvCxnSpPr>
            <p:cNvPr id="47" name="Straight Connector 46">
              <a:extLst>
                <a:ext uri="{FF2B5EF4-FFF2-40B4-BE49-F238E27FC236}">
                  <a16:creationId xmlns:a16="http://schemas.microsoft.com/office/drawing/2014/main" id="{41F0175F-017C-7CE7-1328-8164F7C3BAC9}"/>
                </a:ext>
              </a:extLst>
            </p:cNvPr>
            <p:cNvCxnSpPr/>
            <p:nvPr/>
          </p:nvCxnSpPr>
          <p:spPr>
            <a:xfrm flipV="1">
              <a:off x="8119277" y="1705695"/>
              <a:ext cx="110897" cy="8613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C792D37-24B4-50DA-BB9B-155DA5FCAC03}"/>
                </a:ext>
              </a:extLst>
            </p:cNvPr>
            <p:cNvCxnSpPr/>
            <p:nvPr/>
          </p:nvCxnSpPr>
          <p:spPr>
            <a:xfrm flipV="1">
              <a:off x="8132315" y="1983701"/>
              <a:ext cx="110897" cy="8613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51" name="Content Placeholder 2">
            <a:extLst>
              <a:ext uri="{FF2B5EF4-FFF2-40B4-BE49-F238E27FC236}">
                <a16:creationId xmlns:a16="http://schemas.microsoft.com/office/drawing/2014/main" id="{F3E3A2DE-7CD2-CFFD-7E32-0FC67EE52F1D}"/>
              </a:ext>
            </a:extLst>
          </p:cNvPr>
          <p:cNvSpPr txBox="1">
            <a:spLocks/>
          </p:cNvSpPr>
          <p:nvPr/>
        </p:nvSpPr>
        <p:spPr>
          <a:xfrm>
            <a:off x="7961319" y="5433880"/>
            <a:ext cx="3200947" cy="864665"/>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a:cs typeface="Calibri"/>
              </a:rPr>
              <a:t>If you were to only test this model with data from 1980, you’ll never know it’s bad!</a:t>
            </a:r>
          </a:p>
        </p:txBody>
      </p:sp>
    </p:spTree>
    <p:extLst>
      <p:ext uri="{BB962C8B-B14F-4D97-AF65-F5344CB8AC3E}">
        <p14:creationId xmlns:p14="http://schemas.microsoft.com/office/powerpoint/2010/main" val="3949940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32EC284-BFB0-BF33-2C8B-B71377AD77C2}"/>
              </a:ext>
            </a:extLst>
          </p:cNvPr>
          <p:cNvGrpSpPr/>
          <p:nvPr/>
        </p:nvGrpSpPr>
        <p:grpSpPr>
          <a:xfrm>
            <a:off x="505977" y="1886477"/>
            <a:ext cx="8647043" cy="1669702"/>
            <a:chOff x="828261" y="642730"/>
            <a:chExt cx="8647043" cy="1669702"/>
          </a:xfrm>
        </p:grpSpPr>
        <p:grpSp>
          <p:nvGrpSpPr>
            <p:cNvPr id="14" name="Group 13">
              <a:extLst>
                <a:ext uri="{FF2B5EF4-FFF2-40B4-BE49-F238E27FC236}">
                  <a16:creationId xmlns:a16="http://schemas.microsoft.com/office/drawing/2014/main" id="{6028B3EE-1043-F52C-3D55-13E056DBD6C5}"/>
                </a:ext>
              </a:extLst>
            </p:cNvPr>
            <p:cNvGrpSpPr/>
            <p:nvPr/>
          </p:nvGrpSpPr>
          <p:grpSpPr>
            <a:xfrm>
              <a:off x="1011334" y="782918"/>
              <a:ext cx="8251884" cy="1448637"/>
              <a:chOff x="1866099" y="2061753"/>
              <a:chExt cx="8251884" cy="1448637"/>
            </a:xfrm>
          </p:grpSpPr>
          <p:sp>
            <p:nvSpPr>
              <p:cNvPr id="6" name="Rectangle 5">
                <a:extLst>
                  <a:ext uri="{FF2B5EF4-FFF2-40B4-BE49-F238E27FC236}">
                    <a16:creationId xmlns:a16="http://schemas.microsoft.com/office/drawing/2014/main" id="{5D815F06-18AD-5728-D7BD-92B97BFCAD1E}"/>
                  </a:ext>
                </a:extLst>
              </p:cNvPr>
              <p:cNvSpPr/>
              <p:nvPr/>
            </p:nvSpPr>
            <p:spPr>
              <a:xfrm>
                <a:off x="1866099" y="2105412"/>
                <a:ext cx="1884065" cy="12979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cs typeface="Calibri"/>
                  </a:rPr>
                  <a:t>Labelled Patient Data </a:t>
                </a:r>
                <a:r>
                  <a:rPr lang="en-GB" b="1">
                    <a:cs typeface="Calibri"/>
                  </a:rPr>
                  <a:t>May 2020</a:t>
                </a:r>
                <a:endParaRPr lang="en-GB" b="1"/>
              </a:p>
            </p:txBody>
          </p:sp>
          <p:sp>
            <p:nvSpPr>
              <p:cNvPr id="7" name="Rectangle 6">
                <a:extLst>
                  <a:ext uri="{FF2B5EF4-FFF2-40B4-BE49-F238E27FC236}">
                    <a16:creationId xmlns:a16="http://schemas.microsoft.com/office/drawing/2014/main" id="{7F2EA89A-9088-F37D-4BFD-B4F9957FD3C0}"/>
                  </a:ext>
                </a:extLst>
              </p:cNvPr>
              <p:cNvSpPr/>
              <p:nvPr/>
            </p:nvSpPr>
            <p:spPr>
              <a:xfrm>
                <a:off x="3841857" y="2105411"/>
                <a:ext cx="1850571" cy="8925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cs typeface="Calibri"/>
                  </a:rPr>
                  <a:t>Training set May 2020</a:t>
                </a:r>
                <a:endParaRPr lang="en-GB"/>
              </a:p>
            </p:txBody>
          </p:sp>
          <p:sp>
            <p:nvSpPr>
              <p:cNvPr id="8" name="Rectangle 7">
                <a:extLst>
                  <a:ext uri="{FF2B5EF4-FFF2-40B4-BE49-F238E27FC236}">
                    <a16:creationId xmlns:a16="http://schemas.microsoft.com/office/drawing/2014/main" id="{9CA40D62-1679-DB23-A582-E2E2AB2F9BD8}"/>
                  </a:ext>
                </a:extLst>
              </p:cNvPr>
              <p:cNvSpPr/>
              <p:nvPr/>
            </p:nvSpPr>
            <p:spPr>
              <a:xfrm>
                <a:off x="3841857" y="3106721"/>
                <a:ext cx="1850571" cy="2930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200">
                    <a:cs typeface="Calibri"/>
                  </a:rPr>
                  <a:t>Test set May 2020 </a:t>
                </a:r>
              </a:p>
            </p:txBody>
          </p:sp>
          <p:sp>
            <p:nvSpPr>
              <p:cNvPr id="9" name="Oval 8">
                <a:extLst>
                  <a:ext uri="{FF2B5EF4-FFF2-40B4-BE49-F238E27FC236}">
                    <a16:creationId xmlns:a16="http://schemas.microsoft.com/office/drawing/2014/main" id="{5CB1B9C5-26EC-771B-2FF5-757F33E45B45}"/>
                  </a:ext>
                </a:extLst>
              </p:cNvPr>
              <p:cNvSpPr/>
              <p:nvPr/>
            </p:nvSpPr>
            <p:spPr>
              <a:xfrm>
                <a:off x="8175303" y="2061753"/>
                <a:ext cx="1942680" cy="14486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cs typeface="Calibri"/>
                  </a:rPr>
                  <a:t>Covid Detection Model 99% accurate </a:t>
                </a:r>
              </a:p>
            </p:txBody>
          </p:sp>
          <p:cxnSp>
            <p:nvCxnSpPr>
              <p:cNvPr id="10" name="Straight Arrow Connector 9">
                <a:extLst>
                  <a:ext uri="{FF2B5EF4-FFF2-40B4-BE49-F238E27FC236}">
                    <a16:creationId xmlns:a16="http://schemas.microsoft.com/office/drawing/2014/main" id="{1F6F1FC9-0E90-F9E2-2E98-2F7245364304}"/>
                  </a:ext>
                </a:extLst>
              </p:cNvPr>
              <p:cNvCxnSpPr/>
              <p:nvPr/>
            </p:nvCxnSpPr>
            <p:spPr>
              <a:xfrm>
                <a:off x="5780958" y="2557641"/>
                <a:ext cx="2305815" cy="77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6BE07EA3-2353-951E-44B8-2045231BB87F}"/>
                  </a:ext>
                </a:extLst>
              </p:cNvPr>
              <p:cNvCxnSpPr>
                <a:cxnSpLocks/>
              </p:cNvCxnSpPr>
              <p:nvPr/>
            </p:nvCxnSpPr>
            <p:spPr>
              <a:xfrm>
                <a:off x="5784122" y="3252882"/>
                <a:ext cx="2286151" cy="98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17475AA-5BA0-1B91-2141-6DF9E1B02CA9}"/>
                  </a:ext>
                </a:extLst>
              </p:cNvPr>
              <p:cNvSpPr txBox="1"/>
              <p:nvPr/>
            </p:nvSpPr>
            <p:spPr>
              <a:xfrm>
                <a:off x="5902926" y="2239756"/>
                <a:ext cx="19715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cs typeface="Calibri"/>
                  </a:rPr>
                  <a:t>Training </a:t>
                </a:r>
                <a:endParaRPr lang="en-GB"/>
              </a:p>
            </p:txBody>
          </p:sp>
          <p:sp>
            <p:nvSpPr>
              <p:cNvPr id="5" name="TextBox 4">
                <a:extLst>
                  <a:ext uri="{FF2B5EF4-FFF2-40B4-BE49-F238E27FC236}">
                    <a16:creationId xmlns:a16="http://schemas.microsoft.com/office/drawing/2014/main" id="{6E2C7D59-92F2-ADAA-7C8C-F94EC2655C7C}"/>
                  </a:ext>
                </a:extLst>
              </p:cNvPr>
              <p:cNvSpPr txBox="1"/>
              <p:nvPr/>
            </p:nvSpPr>
            <p:spPr>
              <a:xfrm>
                <a:off x="5902926" y="2893270"/>
                <a:ext cx="19715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cs typeface="Calibri"/>
                  </a:rPr>
                  <a:t>Testing </a:t>
                </a:r>
              </a:p>
            </p:txBody>
          </p:sp>
        </p:grpSp>
        <p:sp>
          <p:nvSpPr>
            <p:cNvPr id="17" name="Rectangle: Rounded Corners 16">
              <a:extLst>
                <a:ext uri="{FF2B5EF4-FFF2-40B4-BE49-F238E27FC236}">
                  <a16:creationId xmlns:a16="http://schemas.microsoft.com/office/drawing/2014/main" id="{251DBB0F-0490-C576-A74E-E79A379F083A}"/>
                </a:ext>
              </a:extLst>
            </p:cNvPr>
            <p:cNvSpPr/>
            <p:nvPr/>
          </p:nvSpPr>
          <p:spPr>
            <a:xfrm>
              <a:off x="828261" y="642730"/>
              <a:ext cx="8647043" cy="1669702"/>
            </a:xfrm>
            <a:prstGeom prst="roundRect">
              <a:avLst>
                <a:gd name="adj" fmla="val 9524"/>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94BEE4"/>
                  </a:solidFill>
                </a:ln>
              </a:endParaRPr>
            </a:p>
          </p:txBody>
        </p:sp>
      </p:grpSp>
      <p:grpSp>
        <p:nvGrpSpPr>
          <p:cNvPr id="19" name="Group 18">
            <a:extLst>
              <a:ext uri="{FF2B5EF4-FFF2-40B4-BE49-F238E27FC236}">
                <a16:creationId xmlns:a16="http://schemas.microsoft.com/office/drawing/2014/main" id="{FD393B99-D863-B483-3BB8-ECE10CCFC327}"/>
              </a:ext>
            </a:extLst>
          </p:cNvPr>
          <p:cNvGrpSpPr/>
          <p:nvPr/>
        </p:nvGrpSpPr>
        <p:grpSpPr>
          <a:xfrm>
            <a:off x="513697" y="4144408"/>
            <a:ext cx="8647043" cy="1879590"/>
            <a:chOff x="1710400" y="3944740"/>
            <a:chExt cx="8647043" cy="1879590"/>
          </a:xfrm>
        </p:grpSpPr>
        <p:sp>
          <p:nvSpPr>
            <p:cNvPr id="11" name="Rectangle 10">
              <a:extLst>
                <a:ext uri="{FF2B5EF4-FFF2-40B4-BE49-F238E27FC236}">
                  <a16:creationId xmlns:a16="http://schemas.microsoft.com/office/drawing/2014/main" id="{140EFB1A-63C8-CF44-D6C8-E5A83EE91A3A}"/>
                </a:ext>
              </a:extLst>
            </p:cNvPr>
            <p:cNvSpPr/>
            <p:nvPr/>
          </p:nvSpPr>
          <p:spPr>
            <a:xfrm>
              <a:off x="1866099" y="4094703"/>
              <a:ext cx="1406769" cy="159098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cs typeface="Calibri"/>
                </a:rPr>
                <a:t>Unlabelled Patient Data </a:t>
              </a:r>
              <a:r>
                <a:rPr lang="en-GB" b="1">
                  <a:cs typeface="Calibri"/>
                </a:rPr>
                <a:t>December 2021 </a:t>
              </a:r>
              <a:endParaRPr lang="en-GB" b="1"/>
            </a:p>
          </p:txBody>
        </p:sp>
        <p:sp>
          <p:nvSpPr>
            <p:cNvPr id="15" name="Oval 14">
              <a:extLst>
                <a:ext uri="{FF2B5EF4-FFF2-40B4-BE49-F238E27FC236}">
                  <a16:creationId xmlns:a16="http://schemas.microsoft.com/office/drawing/2014/main" id="{6CBC2FD3-ECB6-D584-62D6-65E0F4BDD89B}"/>
                </a:ext>
              </a:extLst>
            </p:cNvPr>
            <p:cNvSpPr/>
            <p:nvPr/>
          </p:nvSpPr>
          <p:spPr>
            <a:xfrm>
              <a:off x="4566593" y="4165878"/>
              <a:ext cx="1942680" cy="144863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cs typeface="Calibri"/>
                </a:rPr>
                <a:t>Covid Detection Model </a:t>
              </a:r>
            </a:p>
          </p:txBody>
        </p:sp>
        <p:cxnSp>
          <p:nvCxnSpPr>
            <p:cNvPr id="16" name="Straight Arrow Connector 15">
              <a:extLst>
                <a:ext uri="{FF2B5EF4-FFF2-40B4-BE49-F238E27FC236}">
                  <a16:creationId xmlns:a16="http://schemas.microsoft.com/office/drawing/2014/main" id="{C77AF276-9BCE-9E9C-9F6A-3D234757C599}"/>
                </a:ext>
              </a:extLst>
            </p:cNvPr>
            <p:cNvCxnSpPr>
              <a:cxnSpLocks/>
            </p:cNvCxnSpPr>
            <p:nvPr/>
          </p:nvCxnSpPr>
          <p:spPr>
            <a:xfrm>
              <a:off x="3290869" y="4892707"/>
              <a:ext cx="119909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6A9A68-2066-A911-4265-00985B398EE8}"/>
                </a:ext>
              </a:extLst>
            </p:cNvPr>
            <p:cNvSpPr/>
            <p:nvPr/>
          </p:nvSpPr>
          <p:spPr>
            <a:xfrm>
              <a:off x="8306493" y="4322007"/>
              <a:ext cx="1831143" cy="11220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cs typeface="Calibri"/>
                </a:rPr>
                <a:t>Results </a:t>
              </a:r>
              <a:endParaRPr lang="en-US"/>
            </a:p>
          </p:txBody>
        </p:sp>
        <p:cxnSp>
          <p:nvCxnSpPr>
            <p:cNvPr id="22" name="Straight Arrow Connector 21">
              <a:extLst>
                <a:ext uri="{FF2B5EF4-FFF2-40B4-BE49-F238E27FC236}">
                  <a16:creationId xmlns:a16="http://schemas.microsoft.com/office/drawing/2014/main" id="{BCCFB66A-5928-12E3-99A9-FA14D104073B}"/>
                </a:ext>
              </a:extLst>
            </p:cNvPr>
            <p:cNvCxnSpPr>
              <a:cxnSpLocks/>
            </p:cNvCxnSpPr>
            <p:nvPr/>
          </p:nvCxnSpPr>
          <p:spPr>
            <a:xfrm>
              <a:off x="6585898" y="4889738"/>
              <a:ext cx="160905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3D7680BE-7917-4676-C973-7F682A0DF378}"/>
                </a:ext>
              </a:extLst>
            </p:cNvPr>
            <p:cNvSpPr/>
            <p:nvPr/>
          </p:nvSpPr>
          <p:spPr>
            <a:xfrm>
              <a:off x="1710400" y="3944740"/>
              <a:ext cx="8647043" cy="1879590"/>
            </a:xfrm>
            <a:prstGeom prst="roundRect">
              <a:avLst>
                <a:gd name="adj" fmla="val 9524"/>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94BEE4"/>
                  </a:solidFill>
                </a:ln>
              </a:endParaRPr>
            </a:p>
          </p:txBody>
        </p:sp>
      </p:grpSp>
      <p:sp>
        <p:nvSpPr>
          <p:cNvPr id="23" name="Content Placeholder 2">
            <a:extLst>
              <a:ext uri="{FF2B5EF4-FFF2-40B4-BE49-F238E27FC236}">
                <a16:creationId xmlns:a16="http://schemas.microsoft.com/office/drawing/2014/main" id="{90AF8C9B-220F-C855-4EA2-BA088BCFF19C}"/>
              </a:ext>
            </a:extLst>
          </p:cNvPr>
          <p:cNvSpPr>
            <a:spLocks noGrp="1"/>
          </p:cNvSpPr>
          <p:nvPr>
            <p:ph idx="1"/>
          </p:nvPr>
        </p:nvSpPr>
        <p:spPr>
          <a:xfrm>
            <a:off x="493905" y="1151786"/>
            <a:ext cx="10206823" cy="715784"/>
          </a:xfrm>
        </p:spPr>
        <p:txBody>
          <a:bodyPr vert="horz" lIns="91440" tIns="45720" rIns="91440" bIns="45720" rtlCol="0" anchor="t">
            <a:normAutofit/>
          </a:bodyPr>
          <a:lstStyle/>
          <a:p>
            <a:pPr marL="0" indent="0">
              <a:buNone/>
            </a:pPr>
            <a:r>
              <a:rPr lang="en-GB" sz="2000">
                <a:cs typeface="Calibri"/>
              </a:rPr>
              <a:t>A Data Scientist trains a machine learning model to diagnoses COVID19 based on symptoms from May 2020.</a:t>
            </a:r>
          </a:p>
          <a:p>
            <a:endParaRPr lang="en-GB" sz="2000">
              <a:cs typeface="Calibri"/>
            </a:endParaRPr>
          </a:p>
          <a:p>
            <a:endParaRPr lang="en-GB" sz="2000">
              <a:cs typeface="Calibri"/>
            </a:endParaRPr>
          </a:p>
          <a:p>
            <a:endParaRPr lang="en-GB" sz="2000">
              <a:cs typeface="Calibri"/>
            </a:endParaRPr>
          </a:p>
          <a:p>
            <a:pPr marL="0" indent="0">
              <a:buNone/>
            </a:pPr>
            <a:endParaRPr lang="en-GB" sz="2000">
              <a:cs typeface="Calibri"/>
            </a:endParaRPr>
          </a:p>
        </p:txBody>
      </p:sp>
      <p:sp>
        <p:nvSpPr>
          <p:cNvPr id="25" name="TextBox 24">
            <a:extLst>
              <a:ext uri="{FF2B5EF4-FFF2-40B4-BE49-F238E27FC236}">
                <a16:creationId xmlns:a16="http://schemas.microsoft.com/office/drawing/2014/main" id="{1F5DA900-2468-92A9-ABDC-5B2B6469E7EE}"/>
              </a:ext>
            </a:extLst>
          </p:cNvPr>
          <p:cNvSpPr txBox="1"/>
          <p:nvPr/>
        </p:nvSpPr>
        <p:spPr>
          <a:xfrm>
            <a:off x="428045" y="6149346"/>
            <a:ext cx="6681746" cy="400110"/>
          </a:xfrm>
          <a:prstGeom prst="rect">
            <a:avLst/>
          </a:prstGeom>
          <a:noFill/>
        </p:spPr>
        <p:txBody>
          <a:bodyPr wrap="square">
            <a:spAutoFit/>
          </a:bodyPr>
          <a:lstStyle/>
          <a:p>
            <a:r>
              <a:rPr lang="en-GB" sz="2000">
                <a:cs typeface="Calibri"/>
              </a:rPr>
              <a:t>What </a:t>
            </a:r>
            <a:r>
              <a:rPr lang="en-GB" sz="2000" b="1">
                <a:cs typeface="Calibri"/>
              </a:rPr>
              <a:t>changes</a:t>
            </a:r>
            <a:r>
              <a:rPr lang="en-GB" sz="2000">
                <a:cs typeface="Calibri"/>
              </a:rPr>
              <a:t> might have affected the validity of this model? </a:t>
            </a:r>
          </a:p>
        </p:txBody>
      </p:sp>
      <p:sp>
        <p:nvSpPr>
          <p:cNvPr id="27" name="TextBox 26">
            <a:extLst>
              <a:ext uri="{FF2B5EF4-FFF2-40B4-BE49-F238E27FC236}">
                <a16:creationId xmlns:a16="http://schemas.microsoft.com/office/drawing/2014/main" id="{0A264B2D-5734-BE23-87B3-15310BB623A3}"/>
              </a:ext>
            </a:extLst>
          </p:cNvPr>
          <p:cNvSpPr txBox="1"/>
          <p:nvPr/>
        </p:nvSpPr>
        <p:spPr>
          <a:xfrm>
            <a:off x="493905" y="3680502"/>
            <a:ext cx="6096000" cy="400110"/>
          </a:xfrm>
          <a:prstGeom prst="rect">
            <a:avLst/>
          </a:prstGeom>
          <a:noFill/>
        </p:spPr>
        <p:txBody>
          <a:bodyPr wrap="square">
            <a:spAutoFit/>
          </a:bodyPr>
          <a:lstStyle/>
          <a:p>
            <a:pPr marL="0" indent="0">
              <a:buNone/>
            </a:pPr>
            <a:r>
              <a:rPr lang="en-GB" sz="2000">
                <a:cs typeface="Calibri"/>
              </a:rPr>
              <a:t>In December 2021, doctors are still using this model.</a:t>
            </a:r>
          </a:p>
        </p:txBody>
      </p:sp>
      <p:sp>
        <p:nvSpPr>
          <p:cNvPr id="28" name="Title 1">
            <a:extLst>
              <a:ext uri="{FF2B5EF4-FFF2-40B4-BE49-F238E27FC236}">
                <a16:creationId xmlns:a16="http://schemas.microsoft.com/office/drawing/2014/main" id="{E4311820-23B1-59AA-4D94-8724DA150D84}"/>
              </a:ext>
            </a:extLst>
          </p:cNvPr>
          <p:cNvSpPr>
            <a:spLocks noGrp="1"/>
          </p:cNvSpPr>
          <p:nvPr>
            <p:ph type="title"/>
          </p:nvPr>
        </p:nvSpPr>
        <p:spPr>
          <a:xfrm>
            <a:off x="428045" y="58571"/>
            <a:ext cx="10515600" cy="1325563"/>
          </a:xfrm>
        </p:spPr>
        <p:txBody>
          <a:bodyPr/>
          <a:lstStyle/>
          <a:p>
            <a:r>
              <a:rPr lang="en-GB" b="1">
                <a:cs typeface="Calibri Light"/>
              </a:rPr>
              <a:t>COVID19 Example</a:t>
            </a:r>
            <a:endParaRPr lang="en-GB" b="1"/>
          </a:p>
        </p:txBody>
      </p:sp>
    </p:spTree>
    <p:extLst>
      <p:ext uri="{BB962C8B-B14F-4D97-AF65-F5344CB8AC3E}">
        <p14:creationId xmlns:p14="http://schemas.microsoft.com/office/powerpoint/2010/main" val="723647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ACD596-B048-B1CF-C267-367DDD52B00E}"/>
              </a:ext>
            </a:extLst>
          </p:cNvPr>
          <p:cNvSpPr txBox="1"/>
          <p:nvPr/>
        </p:nvSpPr>
        <p:spPr>
          <a:xfrm>
            <a:off x="7902898" y="2139337"/>
            <a:ext cx="3695700" cy="1200329"/>
          </a:xfrm>
          <a:prstGeom prst="rect">
            <a:avLst/>
          </a:prstGeom>
          <a:noFill/>
        </p:spPr>
        <p:txBody>
          <a:bodyPr wrap="square" rtlCol="0">
            <a:spAutoFit/>
          </a:bodyPr>
          <a:lstStyle/>
          <a:p>
            <a:pPr algn="ctr"/>
            <a:r>
              <a:rPr lang="en-GB" b="1"/>
              <a:t>Based on the knowledge you have picked up today, can you think of any example of Dynamic Assurance Criteria?</a:t>
            </a:r>
          </a:p>
        </p:txBody>
      </p:sp>
      <p:sp>
        <p:nvSpPr>
          <p:cNvPr id="3" name="Content Placeholder 2">
            <a:extLst>
              <a:ext uri="{FF2B5EF4-FFF2-40B4-BE49-F238E27FC236}">
                <a16:creationId xmlns:a16="http://schemas.microsoft.com/office/drawing/2014/main" id="{422719AC-9E52-3257-31A3-CFF09F23E4EC}"/>
              </a:ext>
            </a:extLst>
          </p:cNvPr>
          <p:cNvSpPr>
            <a:spLocks noGrp="1"/>
          </p:cNvSpPr>
          <p:nvPr>
            <p:ph idx="1"/>
          </p:nvPr>
        </p:nvSpPr>
        <p:spPr>
          <a:xfrm>
            <a:off x="838200" y="1825624"/>
            <a:ext cx="6722165" cy="4514851"/>
          </a:xfrm>
        </p:spPr>
        <p:txBody>
          <a:bodyPr vert="horz" lIns="91440" tIns="45720" rIns="91440" bIns="45720" rtlCol="0" anchor="t">
            <a:normAutofit fontScale="92500" lnSpcReduction="20000"/>
          </a:bodyPr>
          <a:lstStyle/>
          <a:p>
            <a:r>
              <a:rPr lang="en-GB">
                <a:cs typeface="Calibri"/>
              </a:rPr>
              <a:t>Rather than Static Assurance Statements we propose: </a:t>
            </a:r>
            <a:r>
              <a:rPr lang="en-GB" b="1">
                <a:cs typeface="Calibri"/>
              </a:rPr>
              <a:t>Dynamic Assurance Criteria.</a:t>
            </a:r>
          </a:p>
          <a:p>
            <a:endParaRPr lang="en-US"/>
          </a:p>
          <a:p>
            <a:r>
              <a:rPr lang="en-GB">
                <a:cs typeface="Calibri"/>
              </a:rPr>
              <a:t>This captures:</a:t>
            </a:r>
          </a:p>
          <a:p>
            <a:pPr lvl="1"/>
            <a:r>
              <a:rPr lang="en-GB">
                <a:cs typeface="Calibri"/>
              </a:rPr>
              <a:t>The context/scenario which the model was trained in.</a:t>
            </a:r>
          </a:p>
          <a:p>
            <a:pPr lvl="1"/>
            <a:r>
              <a:rPr lang="en-GB">
                <a:cs typeface="Calibri"/>
              </a:rPr>
              <a:t>The qualities of the data which the model was trained on.</a:t>
            </a:r>
          </a:p>
          <a:p>
            <a:pPr lvl="1"/>
            <a:r>
              <a:rPr lang="en-GB">
                <a:cs typeface="Calibri"/>
              </a:rPr>
              <a:t>The performance of the model.</a:t>
            </a:r>
          </a:p>
          <a:p>
            <a:pPr lvl="1"/>
            <a:endParaRPr lang="en-GB">
              <a:cs typeface="Calibri"/>
            </a:endParaRPr>
          </a:p>
          <a:p>
            <a:r>
              <a:rPr lang="en-GB">
                <a:cs typeface="Calibri"/>
              </a:rPr>
              <a:t>If any of these things change by a specified amount, then the solution is no longer assured.</a:t>
            </a:r>
          </a:p>
          <a:p>
            <a:endParaRPr lang="en-GB">
              <a:cs typeface="Calibri"/>
            </a:endParaRPr>
          </a:p>
          <a:p>
            <a:endParaRPr lang="en-GB">
              <a:cs typeface="Calibri"/>
            </a:endParaRPr>
          </a:p>
        </p:txBody>
      </p:sp>
      <p:sp>
        <p:nvSpPr>
          <p:cNvPr id="6" name="Title 1">
            <a:extLst>
              <a:ext uri="{FF2B5EF4-FFF2-40B4-BE49-F238E27FC236}">
                <a16:creationId xmlns:a16="http://schemas.microsoft.com/office/drawing/2014/main" id="{A1A5657A-6B97-49E4-39B6-8581FCFE4952}"/>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a:cs typeface="Calibri Light"/>
              </a:rPr>
              <a:t>Dynamic Assurance Criteria</a:t>
            </a:r>
            <a:endParaRPr lang="en-GB" b="1"/>
          </a:p>
        </p:txBody>
      </p:sp>
      <p:sp>
        <p:nvSpPr>
          <p:cNvPr id="7" name="Rectangle: Rounded Corners 6">
            <a:extLst>
              <a:ext uri="{FF2B5EF4-FFF2-40B4-BE49-F238E27FC236}">
                <a16:creationId xmlns:a16="http://schemas.microsoft.com/office/drawing/2014/main" id="{0009456E-0C99-6129-FB42-4E44D39C6FEF}"/>
              </a:ext>
            </a:extLst>
          </p:cNvPr>
          <p:cNvSpPr/>
          <p:nvPr/>
        </p:nvSpPr>
        <p:spPr>
          <a:xfrm>
            <a:off x="7842896" y="1160462"/>
            <a:ext cx="3815704" cy="4876111"/>
          </a:xfrm>
          <a:prstGeom prst="roundRect">
            <a:avLst>
              <a:gd name="adj" fmla="val 5484"/>
            </a:avLst>
          </a:prstGeom>
          <a:solidFill>
            <a:schemeClr val="bg1"/>
          </a:solid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GB" b="1">
                <a:solidFill>
                  <a:schemeClr val="tx1"/>
                </a:solidFill>
              </a:rPr>
              <a:t>Some examples:</a:t>
            </a:r>
          </a:p>
          <a:p>
            <a:endParaRPr lang="en-GB">
              <a:solidFill>
                <a:schemeClr val="tx1"/>
              </a:solidFill>
            </a:endParaRPr>
          </a:p>
          <a:p>
            <a:pPr marL="285750" indent="-285750">
              <a:buFont typeface="Arial" panose="020B0604020202020204" pitchFamily="34" charset="0"/>
              <a:buChar char="•"/>
            </a:pPr>
            <a:r>
              <a:rPr lang="en-GB">
                <a:solidFill>
                  <a:schemeClr val="tx1"/>
                </a:solidFill>
              </a:rPr>
              <a:t>“This model is only assured with the current set of training data, it is not assured if the model is retrained”</a:t>
            </a:r>
          </a:p>
          <a:p>
            <a:pPr marL="285750" indent="-285750">
              <a:buFont typeface="Arial" panose="020B0604020202020204" pitchFamily="34" charset="0"/>
              <a:buChar char="•"/>
            </a:pPr>
            <a:endParaRPr lang="en-GB">
              <a:solidFill>
                <a:schemeClr val="tx1"/>
              </a:solidFill>
            </a:endParaRPr>
          </a:p>
          <a:p>
            <a:pPr marL="285750" indent="-285750">
              <a:buFont typeface="Arial" panose="020B0604020202020204" pitchFamily="34" charset="0"/>
              <a:buChar char="•"/>
            </a:pPr>
            <a:r>
              <a:rPr lang="en-GB">
                <a:solidFill>
                  <a:schemeClr val="tx1"/>
                </a:solidFill>
              </a:rPr>
              <a:t>“This model is only assured if it is tested monthly with new up-to-date testing data, getting at least 99% accuracy”</a:t>
            </a:r>
          </a:p>
          <a:p>
            <a:pPr marL="285750" indent="-285750">
              <a:buFont typeface="Arial" panose="020B0604020202020204" pitchFamily="34" charset="0"/>
              <a:buChar char="•"/>
            </a:pPr>
            <a:endParaRPr lang="en-GB">
              <a:solidFill>
                <a:schemeClr val="tx1"/>
              </a:solidFill>
            </a:endParaRPr>
          </a:p>
          <a:p>
            <a:pPr marL="285750" indent="-285750">
              <a:buFont typeface="Arial" panose="020B0604020202020204" pitchFamily="34" charset="0"/>
              <a:buChar char="•"/>
            </a:pPr>
            <a:r>
              <a:rPr lang="en-GB">
                <a:solidFill>
                  <a:schemeClr val="tx1"/>
                </a:solidFill>
              </a:rPr>
              <a:t>“This model is only assured when passed clear images in the specified format: …”</a:t>
            </a:r>
          </a:p>
          <a:p>
            <a:pPr marL="285750" indent="-285750">
              <a:buFont typeface="Arial" panose="020B0604020202020204" pitchFamily="34" charset="0"/>
              <a:buChar char="•"/>
            </a:pPr>
            <a:endParaRPr lang="en-GB">
              <a:solidFill>
                <a:schemeClr val="tx1"/>
              </a:solidFill>
            </a:endParaRPr>
          </a:p>
          <a:p>
            <a:pPr marL="285750" indent="-285750">
              <a:buFont typeface="Arial" panose="020B0604020202020204" pitchFamily="34" charset="0"/>
              <a:buChar char="•"/>
            </a:pPr>
            <a:endParaRPr lang="en-GB">
              <a:solidFill>
                <a:schemeClr val="tx1"/>
              </a:solidFill>
            </a:endParaRPr>
          </a:p>
          <a:p>
            <a:pPr marL="285750" indent="-285750">
              <a:buFont typeface="Arial" panose="020B0604020202020204" pitchFamily="34" charset="0"/>
              <a:buChar char="•"/>
            </a:pPr>
            <a:endParaRPr lang="en-GB">
              <a:solidFill>
                <a:schemeClr val="tx1"/>
              </a:solidFill>
            </a:endParaRPr>
          </a:p>
        </p:txBody>
      </p:sp>
    </p:spTree>
    <p:extLst>
      <p:ext uri="{BB962C8B-B14F-4D97-AF65-F5344CB8AC3E}">
        <p14:creationId xmlns:p14="http://schemas.microsoft.com/office/powerpoint/2010/main" val="238185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EB1EF-BD02-C563-3EDF-106C566CBE1D}"/>
              </a:ext>
            </a:extLst>
          </p:cNvPr>
          <p:cNvSpPr>
            <a:spLocks noGrp="1"/>
          </p:cNvSpPr>
          <p:nvPr>
            <p:ph type="title"/>
          </p:nvPr>
        </p:nvSpPr>
        <p:spPr/>
        <p:txBody>
          <a:bodyPr/>
          <a:lstStyle/>
          <a:p>
            <a:r>
              <a:rPr lang="en-GB" b="1"/>
              <a:t>What should I be doing? </a:t>
            </a:r>
          </a:p>
        </p:txBody>
      </p:sp>
      <p:sp>
        <p:nvSpPr>
          <p:cNvPr id="3" name="Content Placeholder 2">
            <a:extLst>
              <a:ext uri="{FF2B5EF4-FFF2-40B4-BE49-F238E27FC236}">
                <a16:creationId xmlns:a16="http://schemas.microsoft.com/office/drawing/2014/main" id="{E71C3D6A-F619-C50A-1C43-6A4A6F25FAD2}"/>
              </a:ext>
            </a:extLst>
          </p:cNvPr>
          <p:cNvSpPr>
            <a:spLocks noGrp="1"/>
          </p:cNvSpPr>
          <p:nvPr>
            <p:ph idx="1"/>
          </p:nvPr>
        </p:nvSpPr>
        <p:spPr/>
        <p:txBody>
          <a:bodyPr>
            <a:normAutofit fontScale="70000" lnSpcReduction="20000"/>
          </a:bodyPr>
          <a:lstStyle/>
          <a:p>
            <a:r>
              <a:rPr lang="en-GB"/>
              <a:t>Complete Part 4,5 and 6 of the notebook.</a:t>
            </a:r>
          </a:p>
          <a:p>
            <a:pPr marL="0" indent="0">
              <a:buNone/>
            </a:pPr>
            <a:endParaRPr lang="en-GB"/>
          </a:p>
          <a:p>
            <a:pPr marL="0" indent="0">
              <a:buNone/>
            </a:pPr>
            <a:r>
              <a:rPr lang="en-GB"/>
              <a:t>By the end you should be able to do some basic and tests on a trained Machine Learning model.</a:t>
            </a:r>
          </a:p>
          <a:p>
            <a:pPr marL="0" indent="0">
              <a:buNone/>
            </a:pPr>
            <a:r>
              <a:rPr lang="en-GB"/>
              <a:t>You should understand the basics behind deep learning and neural networks. </a:t>
            </a:r>
          </a:p>
          <a:p>
            <a:pPr marL="0" indent="0">
              <a:buNone/>
            </a:pPr>
            <a:endParaRPr lang="en-GB"/>
          </a:p>
          <a:p>
            <a:pPr marL="0" indent="0">
              <a:buNone/>
            </a:pPr>
            <a:r>
              <a:rPr lang="en-GB"/>
              <a:t>Then come back to the call and </a:t>
            </a:r>
            <a:r>
              <a:rPr lang="en-GB" b="1"/>
              <a:t>like the comment</a:t>
            </a:r>
            <a:r>
              <a:rPr lang="en-GB"/>
              <a:t> in chat.</a:t>
            </a:r>
          </a:p>
          <a:p>
            <a:pPr marL="0" indent="0">
              <a:buNone/>
            </a:pPr>
            <a:endParaRPr lang="en-GB"/>
          </a:p>
          <a:p>
            <a:pPr marL="0" indent="0">
              <a:buNone/>
            </a:pPr>
            <a:r>
              <a:rPr lang="en-GB" b="1"/>
              <a:t>If you finish:</a:t>
            </a:r>
          </a:p>
          <a:p>
            <a:r>
              <a:rPr lang="en-GB"/>
              <a:t>Read the ‘Extras’ section.</a:t>
            </a:r>
          </a:p>
          <a:p>
            <a:r>
              <a:rPr lang="en-GB"/>
              <a:t>Click the links in the notebook to try to try out some fun AI games, or read some interesting articles!</a:t>
            </a:r>
          </a:p>
          <a:p>
            <a:endParaRPr lang="en-GB"/>
          </a:p>
          <a:p>
            <a:pPr marL="0" indent="0">
              <a:buNone/>
            </a:pPr>
            <a:r>
              <a:rPr lang="en-GB"/>
              <a:t>If you have any issues do speak up!</a:t>
            </a:r>
          </a:p>
        </p:txBody>
      </p:sp>
    </p:spTree>
    <p:extLst>
      <p:ext uri="{BB962C8B-B14F-4D97-AF65-F5344CB8AC3E}">
        <p14:creationId xmlns:p14="http://schemas.microsoft.com/office/powerpoint/2010/main" val="3450465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4B92-B5D4-2381-B07A-8CC73E8D02C9}"/>
              </a:ext>
            </a:extLst>
          </p:cNvPr>
          <p:cNvSpPr>
            <a:spLocks noGrp="1"/>
          </p:cNvSpPr>
          <p:nvPr>
            <p:ph type="title"/>
          </p:nvPr>
        </p:nvSpPr>
        <p:spPr>
          <a:xfrm>
            <a:off x="838200" y="2766218"/>
            <a:ext cx="10515600" cy="1325563"/>
          </a:xfrm>
        </p:spPr>
        <p:txBody>
          <a:bodyPr>
            <a:noAutofit/>
          </a:bodyPr>
          <a:lstStyle/>
          <a:p>
            <a:pPr algn="ctr"/>
            <a:r>
              <a:rPr lang="en-GB" sz="4800" b="1"/>
              <a:t>Part 1</a:t>
            </a:r>
            <a:br>
              <a:rPr lang="en-GB" sz="4800" b="1"/>
            </a:br>
            <a:br>
              <a:rPr lang="en-GB" sz="4800" b="1"/>
            </a:br>
            <a:r>
              <a:rPr lang="en-GB" sz="4800" b="1"/>
              <a:t>A Brief Introduction to Predictive Models </a:t>
            </a:r>
          </a:p>
        </p:txBody>
      </p:sp>
    </p:spTree>
    <p:extLst>
      <p:ext uri="{BB962C8B-B14F-4D97-AF65-F5344CB8AC3E}">
        <p14:creationId xmlns:p14="http://schemas.microsoft.com/office/powerpoint/2010/main" val="3449973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2F94F-1AD4-0CE5-E0FC-742C9BF74885}"/>
              </a:ext>
            </a:extLst>
          </p:cNvPr>
          <p:cNvSpPr>
            <a:spLocks noGrp="1"/>
          </p:cNvSpPr>
          <p:nvPr>
            <p:ph type="title"/>
          </p:nvPr>
        </p:nvSpPr>
        <p:spPr>
          <a:xfrm>
            <a:off x="125598" y="136531"/>
            <a:ext cx="10515600" cy="1325563"/>
          </a:xfrm>
        </p:spPr>
        <p:txBody>
          <a:bodyPr/>
          <a:lstStyle/>
          <a:p>
            <a:r>
              <a:rPr lang="en-GB" b="1"/>
              <a:t>What is Machine Learning?</a:t>
            </a:r>
          </a:p>
        </p:txBody>
      </p:sp>
      <p:sp>
        <p:nvSpPr>
          <p:cNvPr id="3" name="TextBox 2">
            <a:extLst>
              <a:ext uri="{FF2B5EF4-FFF2-40B4-BE49-F238E27FC236}">
                <a16:creationId xmlns:a16="http://schemas.microsoft.com/office/drawing/2014/main" id="{E84B7D6B-D857-8BFD-8A62-E23A35DB77EA}"/>
              </a:ext>
            </a:extLst>
          </p:cNvPr>
          <p:cNvSpPr txBox="1"/>
          <p:nvPr/>
        </p:nvSpPr>
        <p:spPr>
          <a:xfrm>
            <a:off x="1408797" y="4823600"/>
            <a:ext cx="9546771" cy="461665"/>
          </a:xfrm>
          <a:prstGeom prst="rect">
            <a:avLst/>
          </a:prstGeom>
          <a:noFill/>
        </p:spPr>
        <p:txBody>
          <a:bodyPr wrap="square" rtlCol="0">
            <a:spAutoFit/>
          </a:bodyPr>
          <a:lstStyle/>
          <a:p>
            <a:r>
              <a:rPr lang="en-GB" sz="2400"/>
              <a:t>Simply, Machine Learning uses </a:t>
            </a:r>
            <a:r>
              <a:rPr lang="en-GB" sz="2400" b="1"/>
              <a:t>computers</a:t>
            </a:r>
            <a:r>
              <a:rPr lang="en-GB" sz="2400"/>
              <a:t> and </a:t>
            </a:r>
            <a:r>
              <a:rPr lang="en-GB" sz="2400" b="1"/>
              <a:t>data</a:t>
            </a:r>
            <a:r>
              <a:rPr lang="en-GB" sz="2400"/>
              <a:t> to solve problems.</a:t>
            </a:r>
            <a:endParaRPr lang="en-GB" sz="2400" b="1"/>
          </a:p>
        </p:txBody>
      </p:sp>
      <p:grpSp>
        <p:nvGrpSpPr>
          <p:cNvPr id="139" name="Group 138">
            <a:extLst>
              <a:ext uri="{FF2B5EF4-FFF2-40B4-BE49-F238E27FC236}">
                <a16:creationId xmlns:a16="http://schemas.microsoft.com/office/drawing/2014/main" id="{EDDE1E4E-CA97-C664-B496-DD77A4D5D466}"/>
              </a:ext>
            </a:extLst>
          </p:cNvPr>
          <p:cNvGrpSpPr/>
          <p:nvPr/>
        </p:nvGrpSpPr>
        <p:grpSpPr>
          <a:xfrm>
            <a:off x="1236432" y="1811970"/>
            <a:ext cx="9719136" cy="2441228"/>
            <a:chOff x="1289208" y="2802570"/>
            <a:chExt cx="9719136" cy="2441228"/>
          </a:xfrm>
        </p:grpSpPr>
        <p:grpSp>
          <p:nvGrpSpPr>
            <p:cNvPr id="133" name="Group 132">
              <a:extLst>
                <a:ext uri="{FF2B5EF4-FFF2-40B4-BE49-F238E27FC236}">
                  <a16:creationId xmlns:a16="http://schemas.microsoft.com/office/drawing/2014/main" id="{8D0E01D5-7AF8-BDB2-851E-9709CD18B4F9}"/>
                </a:ext>
              </a:extLst>
            </p:cNvPr>
            <p:cNvGrpSpPr/>
            <p:nvPr/>
          </p:nvGrpSpPr>
          <p:grpSpPr>
            <a:xfrm>
              <a:off x="1289208" y="2864380"/>
              <a:ext cx="1903529" cy="2366185"/>
              <a:chOff x="922062" y="1991543"/>
              <a:chExt cx="1903529" cy="2366185"/>
            </a:xfrm>
          </p:grpSpPr>
          <p:pic>
            <p:nvPicPr>
              <p:cNvPr id="5" name="Graphic 4" descr="Statistics outline">
                <a:extLst>
                  <a:ext uri="{FF2B5EF4-FFF2-40B4-BE49-F238E27FC236}">
                    <a16:creationId xmlns:a16="http://schemas.microsoft.com/office/drawing/2014/main" id="{CF520FC5-82C2-ACC0-F293-15ED0A8062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0431" y="1991543"/>
                <a:ext cx="990600" cy="990600"/>
              </a:xfrm>
              <a:prstGeom prst="rect">
                <a:avLst/>
              </a:prstGeom>
            </p:spPr>
          </p:pic>
          <p:pic>
            <p:nvPicPr>
              <p:cNvPr id="23" name="Graphic 22" descr="Bar chart with solid fill">
                <a:extLst>
                  <a:ext uri="{FF2B5EF4-FFF2-40B4-BE49-F238E27FC236}">
                    <a16:creationId xmlns:a16="http://schemas.microsoft.com/office/drawing/2014/main" id="{B09EA38D-F200-4A33-458C-C6733512FF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26623" y="2681032"/>
                <a:ext cx="990600" cy="990600"/>
              </a:xfrm>
              <a:prstGeom prst="rect">
                <a:avLst/>
              </a:prstGeom>
            </p:spPr>
          </p:pic>
          <p:sp>
            <p:nvSpPr>
              <p:cNvPr id="39" name="Rectangle 38">
                <a:extLst>
                  <a:ext uri="{FF2B5EF4-FFF2-40B4-BE49-F238E27FC236}">
                    <a16:creationId xmlns:a16="http://schemas.microsoft.com/office/drawing/2014/main" id="{4DE679EC-97B2-1746-C39E-5BF8CEF7CDFF}"/>
                  </a:ext>
                </a:extLst>
              </p:cNvPr>
              <p:cNvSpPr/>
              <p:nvPr/>
            </p:nvSpPr>
            <p:spPr>
              <a:xfrm>
                <a:off x="1046018" y="1991543"/>
                <a:ext cx="1655618" cy="1680089"/>
              </a:xfrm>
              <a:custGeom>
                <a:avLst/>
                <a:gdLst>
                  <a:gd name="connsiteX0" fmla="*/ 0 w 1655618"/>
                  <a:gd name="connsiteY0" fmla="*/ 0 h 1680089"/>
                  <a:gd name="connsiteX1" fmla="*/ 551873 w 1655618"/>
                  <a:gd name="connsiteY1" fmla="*/ 0 h 1680089"/>
                  <a:gd name="connsiteX2" fmla="*/ 1120302 w 1655618"/>
                  <a:gd name="connsiteY2" fmla="*/ 0 h 1680089"/>
                  <a:gd name="connsiteX3" fmla="*/ 1655618 w 1655618"/>
                  <a:gd name="connsiteY3" fmla="*/ 0 h 1680089"/>
                  <a:gd name="connsiteX4" fmla="*/ 1655618 w 1655618"/>
                  <a:gd name="connsiteY4" fmla="*/ 526428 h 1680089"/>
                  <a:gd name="connsiteX5" fmla="*/ 1655618 w 1655618"/>
                  <a:gd name="connsiteY5" fmla="*/ 1069657 h 1680089"/>
                  <a:gd name="connsiteX6" fmla="*/ 1655618 w 1655618"/>
                  <a:gd name="connsiteY6" fmla="*/ 1680089 h 1680089"/>
                  <a:gd name="connsiteX7" fmla="*/ 1153414 w 1655618"/>
                  <a:gd name="connsiteY7" fmla="*/ 1680089 h 1680089"/>
                  <a:gd name="connsiteX8" fmla="*/ 584985 w 1655618"/>
                  <a:gd name="connsiteY8" fmla="*/ 1680089 h 1680089"/>
                  <a:gd name="connsiteX9" fmla="*/ 0 w 1655618"/>
                  <a:gd name="connsiteY9" fmla="*/ 1680089 h 1680089"/>
                  <a:gd name="connsiteX10" fmla="*/ 0 w 1655618"/>
                  <a:gd name="connsiteY10" fmla="*/ 1170462 h 1680089"/>
                  <a:gd name="connsiteX11" fmla="*/ 0 w 1655618"/>
                  <a:gd name="connsiteY11" fmla="*/ 576831 h 1680089"/>
                  <a:gd name="connsiteX12" fmla="*/ 0 w 1655618"/>
                  <a:gd name="connsiteY12" fmla="*/ 0 h 168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5618" h="1680089" extrusionOk="0">
                    <a:moveTo>
                      <a:pt x="0" y="0"/>
                    </a:moveTo>
                    <a:cubicBezTo>
                      <a:pt x="116846" y="-2584"/>
                      <a:pt x="405235" y="16033"/>
                      <a:pt x="551873" y="0"/>
                    </a:cubicBezTo>
                    <a:cubicBezTo>
                      <a:pt x="698511" y="-16033"/>
                      <a:pt x="949869" y="20373"/>
                      <a:pt x="1120302" y="0"/>
                    </a:cubicBezTo>
                    <a:cubicBezTo>
                      <a:pt x="1290735" y="-20373"/>
                      <a:pt x="1416423" y="36612"/>
                      <a:pt x="1655618" y="0"/>
                    </a:cubicBezTo>
                    <a:cubicBezTo>
                      <a:pt x="1673597" y="190174"/>
                      <a:pt x="1634103" y="289154"/>
                      <a:pt x="1655618" y="526428"/>
                    </a:cubicBezTo>
                    <a:cubicBezTo>
                      <a:pt x="1677133" y="763702"/>
                      <a:pt x="1647930" y="817568"/>
                      <a:pt x="1655618" y="1069657"/>
                    </a:cubicBezTo>
                    <a:cubicBezTo>
                      <a:pt x="1663306" y="1321746"/>
                      <a:pt x="1645350" y="1511127"/>
                      <a:pt x="1655618" y="1680089"/>
                    </a:cubicBezTo>
                    <a:cubicBezTo>
                      <a:pt x="1410703" y="1695683"/>
                      <a:pt x="1266719" y="1678948"/>
                      <a:pt x="1153414" y="1680089"/>
                    </a:cubicBezTo>
                    <a:cubicBezTo>
                      <a:pt x="1040109" y="1681230"/>
                      <a:pt x="840581" y="1669599"/>
                      <a:pt x="584985" y="1680089"/>
                    </a:cubicBezTo>
                    <a:cubicBezTo>
                      <a:pt x="329389" y="1690579"/>
                      <a:pt x="208921" y="1663365"/>
                      <a:pt x="0" y="1680089"/>
                    </a:cubicBezTo>
                    <a:cubicBezTo>
                      <a:pt x="-34726" y="1528777"/>
                      <a:pt x="42143" y="1408994"/>
                      <a:pt x="0" y="1170462"/>
                    </a:cubicBezTo>
                    <a:cubicBezTo>
                      <a:pt x="-42143" y="931930"/>
                      <a:pt x="47283" y="853918"/>
                      <a:pt x="0" y="576831"/>
                    </a:cubicBezTo>
                    <a:cubicBezTo>
                      <a:pt x="-47283" y="299744"/>
                      <a:pt x="19293" y="219603"/>
                      <a:pt x="0" y="0"/>
                    </a:cubicBezTo>
                    <a:close/>
                  </a:path>
                </a:pathLst>
              </a:custGeom>
              <a:noFill/>
              <a:ln w="28575">
                <a:prstDash val="dash"/>
                <a:extLst>
                  <a:ext uri="{C807C97D-BFC1-408E-A445-0C87EB9F89A2}">
                    <ask:lineSketchStyleProps xmlns:ask="http://schemas.microsoft.com/office/drawing/2018/sketchyshapes" sd="244596118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FDBA24C9-C1A7-831C-B924-9CFBCDE35377}"/>
                  </a:ext>
                </a:extLst>
              </p:cNvPr>
              <p:cNvSpPr txBox="1"/>
              <p:nvPr/>
            </p:nvSpPr>
            <p:spPr>
              <a:xfrm>
                <a:off x="922062" y="3711397"/>
                <a:ext cx="1903529" cy="646331"/>
              </a:xfrm>
              <a:prstGeom prst="rect">
                <a:avLst/>
              </a:prstGeom>
              <a:noFill/>
            </p:spPr>
            <p:txBody>
              <a:bodyPr wrap="square" rtlCol="0">
                <a:spAutoFit/>
              </a:bodyPr>
              <a:lstStyle/>
              <a:p>
                <a:pPr algn="ctr"/>
                <a:r>
                  <a:rPr lang="en-GB" dirty="0"/>
                  <a:t>We take data from the past.</a:t>
                </a:r>
              </a:p>
            </p:txBody>
          </p:sp>
        </p:grpSp>
        <p:grpSp>
          <p:nvGrpSpPr>
            <p:cNvPr id="131" name="Group 130">
              <a:extLst>
                <a:ext uri="{FF2B5EF4-FFF2-40B4-BE49-F238E27FC236}">
                  <a16:creationId xmlns:a16="http://schemas.microsoft.com/office/drawing/2014/main" id="{D815A7C9-3F6D-11E2-AFB1-957C5780589B}"/>
                </a:ext>
              </a:extLst>
            </p:cNvPr>
            <p:cNvGrpSpPr/>
            <p:nvPr/>
          </p:nvGrpSpPr>
          <p:grpSpPr>
            <a:xfrm>
              <a:off x="4404618" y="2864378"/>
              <a:ext cx="3096493" cy="2379420"/>
              <a:chOff x="3261878" y="1978309"/>
              <a:chExt cx="3096493" cy="2379420"/>
            </a:xfrm>
          </p:grpSpPr>
          <p:pic>
            <p:nvPicPr>
              <p:cNvPr id="18" name="Graphic 17" descr="Research outline">
                <a:extLst>
                  <a:ext uri="{FF2B5EF4-FFF2-40B4-BE49-F238E27FC236}">
                    <a16:creationId xmlns:a16="http://schemas.microsoft.com/office/drawing/2014/main" id="{DA4BE948-829E-FB9B-7D62-74A09FC405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829280">
                <a:off x="4587921" y="2490917"/>
                <a:ext cx="990600" cy="990600"/>
              </a:xfrm>
              <a:prstGeom prst="rect">
                <a:avLst/>
              </a:prstGeom>
            </p:spPr>
          </p:pic>
          <p:sp>
            <p:nvSpPr>
              <p:cNvPr id="41" name="Rectangle 40">
                <a:extLst>
                  <a:ext uri="{FF2B5EF4-FFF2-40B4-BE49-F238E27FC236}">
                    <a16:creationId xmlns:a16="http://schemas.microsoft.com/office/drawing/2014/main" id="{F2100CC5-21B3-5FB2-9973-45A2D9660977}"/>
                  </a:ext>
                </a:extLst>
              </p:cNvPr>
              <p:cNvSpPr/>
              <p:nvPr/>
            </p:nvSpPr>
            <p:spPr>
              <a:xfrm>
                <a:off x="3913909" y="1991542"/>
                <a:ext cx="1655618" cy="1680089"/>
              </a:xfrm>
              <a:custGeom>
                <a:avLst/>
                <a:gdLst>
                  <a:gd name="connsiteX0" fmla="*/ 0 w 1655618"/>
                  <a:gd name="connsiteY0" fmla="*/ 0 h 1680089"/>
                  <a:gd name="connsiteX1" fmla="*/ 551873 w 1655618"/>
                  <a:gd name="connsiteY1" fmla="*/ 0 h 1680089"/>
                  <a:gd name="connsiteX2" fmla="*/ 1120302 w 1655618"/>
                  <a:gd name="connsiteY2" fmla="*/ 0 h 1680089"/>
                  <a:gd name="connsiteX3" fmla="*/ 1655618 w 1655618"/>
                  <a:gd name="connsiteY3" fmla="*/ 0 h 1680089"/>
                  <a:gd name="connsiteX4" fmla="*/ 1655618 w 1655618"/>
                  <a:gd name="connsiteY4" fmla="*/ 526428 h 1680089"/>
                  <a:gd name="connsiteX5" fmla="*/ 1655618 w 1655618"/>
                  <a:gd name="connsiteY5" fmla="*/ 1069657 h 1680089"/>
                  <a:gd name="connsiteX6" fmla="*/ 1655618 w 1655618"/>
                  <a:gd name="connsiteY6" fmla="*/ 1680089 h 1680089"/>
                  <a:gd name="connsiteX7" fmla="*/ 1153414 w 1655618"/>
                  <a:gd name="connsiteY7" fmla="*/ 1680089 h 1680089"/>
                  <a:gd name="connsiteX8" fmla="*/ 584985 w 1655618"/>
                  <a:gd name="connsiteY8" fmla="*/ 1680089 h 1680089"/>
                  <a:gd name="connsiteX9" fmla="*/ 0 w 1655618"/>
                  <a:gd name="connsiteY9" fmla="*/ 1680089 h 1680089"/>
                  <a:gd name="connsiteX10" fmla="*/ 0 w 1655618"/>
                  <a:gd name="connsiteY10" fmla="*/ 1170462 h 1680089"/>
                  <a:gd name="connsiteX11" fmla="*/ 0 w 1655618"/>
                  <a:gd name="connsiteY11" fmla="*/ 576831 h 1680089"/>
                  <a:gd name="connsiteX12" fmla="*/ 0 w 1655618"/>
                  <a:gd name="connsiteY12" fmla="*/ 0 h 168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5618" h="1680089" extrusionOk="0">
                    <a:moveTo>
                      <a:pt x="0" y="0"/>
                    </a:moveTo>
                    <a:cubicBezTo>
                      <a:pt x="116846" y="-2584"/>
                      <a:pt x="405235" y="16033"/>
                      <a:pt x="551873" y="0"/>
                    </a:cubicBezTo>
                    <a:cubicBezTo>
                      <a:pt x="698511" y="-16033"/>
                      <a:pt x="949869" y="20373"/>
                      <a:pt x="1120302" y="0"/>
                    </a:cubicBezTo>
                    <a:cubicBezTo>
                      <a:pt x="1290735" y="-20373"/>
                      <a:pt x="1416423" y="36612"/>
                      <a:pt x="1655618" y="0"/>
                    </a:cubicBezTo>
                    <a:cubicBezTo>
                      <a:pt x="1673597" y="190174"/>
                      <a:pt x="1634103" y="289154"/>
                      <a:pt x="1655618" y="526428"/>
                    </a:cubicBezTo>
                    <a:cubicBezTo>
                      <a:pt x="1677133" y="763702"/>
                      <a:pt x="1647930" y="817568"/>
                      <a:pt x="1655618" y="1069657"/>
                    </a:cubicBezTo>
                    <a:cubicBezTo>
                      <a:pt x="1663306" y="1321746"/>
                      <a:pt x="1645350" y="1511127"/>
                      <a:pt x="1655618" y="1680089"/>
                    </a:cubicBezTo>
                    <a:cubicBezTo>
                      <a:pt x="1410703" y="1695683"/>
                      <a:pt x="1266719" y="1678948"/>
                      <a:pt x="1153414" y="1680089"/>
                    </a:cubicBezTo>
                    <a:cubicBezTo>
                      <a:pt x="1040109" y="1681230"/>
                      <a:pt x="840581" y="1669599"/>
                      <a:pt x="584985" y="1680089"/>
                    </a:cubicBezTo>
                    <a:cubicBezTo>
                      <a:pt x="329389" y="1690579"/>
                      <a:pt x="208921" y="1663365"/>
                      <a:pt x="0" y="1680089"/>
                    </a:cubicBezTo>
                    <a:cubicBezTo>
                      <a:pt x="-34726" y="1528777"/>
                      <a:pt x="42143" y="1408994"/>
                      <a:pt x="0" y="1170462"/>
                    </a:cubicBezTo>
                    <a:cubicBezTo>
                      <a:pt x="-42143" y="931930"/>
                      <a:pt x="47283" y="853918"/>
                      <a:pt x="0" y="576831"/>
                    </a:cubicBezTo>
                    <a:cubicBezTo>
                      <a:pt x="-47283" y="299744"/>
                      <a:pt x="19293" y="219603"/>
                      <a:pt x="0" y="0"/>
                    </a:cubicBezTo>
                    <a:close/>
                  </a:path>
                </a:pathLst>
              </a:custGeom>
              <a:noFill/>
              <a:ln w="28575">
                <a:prstDash val="dash"/>
                <a:extLst>
                  <a:ext uri="{C807C97D-BFC1-408E-A445-0C87EB9F89A2}">
                    <ask:lineSketchStyleProps xmlns:ask="http://schemas.microsoft.com/office/drawing/2018/sketchyshapes" sd="244596118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5" name="Graphic 94" descr="Internet with solid fill">
                <a:extLst>
                  <a:ext uri="{FF2B5EF4-FFF2-40B4-BE49-F238E27FC236}">
                    <a16:creationId xmlns:a16="http://schemas.microsoft.com/office/drawing/2014/main" id="{CB1DCE25-46EB-CABD-BCD1-1491E42DE8F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19809" y="2978938"/>
                <a:ext cx="722431" cy="722431"/>
              </a:xfrm>
              <a:prstGeom prst="rect">
                <a:avLst/>
              </a:prstGeom>
            </p:spPr>
          </p:pic>
          <p:sp>
            <p:nvSpPr>
              <p:cNvPr id="96" name="TextBox 95">
                <a:extLst>
                  <a:ext uri="{FF2B5EF4-FFF2-40B4-BE49-F238E27FC236}">
                    <a16:creationId xmlns:a16="http://schemas.microsoft.com/office/drawing/2014/main" id="{C8BAF9C5-C148-586D-76A0-BA4D45E938CA}"/>
                  </a:ext>
                </a:extLst>
              </p:cNvPr>
              <p:cNvSpPr txBox="1"/>
              <p:nvPr/>
            </p:nvSpPr>
            <p:spPr>
              <a:xfrm>
                <a:off x="3261878" y="3711398"/>
                <a:ext cx="3096493" cy="646331"/>
              </a:xfrm>
              <a:prstGeom prst="rect">
                <a:avLst/>
              </a:prstGeom>
              <a:noFill/>
            </p:spPr>
            <p:txBody>
              <a:bodyPr wrap="square" rtlCol="0">
                <a:spAutoFit/>
              </a:bodyPr>
              <a:lstStyle/>
              <a:p>
                <a:pPr algn="ctr"/>
                <a:r>
                  <a:rPr lang="en-GB"/>
                  <a:t>A Machine Learning Algorithm will process the data.</a:t>
                </a:r>
              </a:p>
            </p:txBody>
          </p:sp>
          <p:pic>
            <p:nvPicPr>
              <p:cNvPr id="99" name="Graphic 98" descr="Artificial Intelligence with solid fill">
                <a:extLst>
                  <a:ext uri="{FF2B5EF4-FFF2-40B4-BE49-F238E27FC236}">
                    <a16:creationId xmlns:a16="http://schemas.microsoft.com/office/drawing/2014/main" id="{2AF44327-2620-9509-B19E-F9D76589292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19525" y="1978309"/>
                <a:ext cx="990600" cy="990600"/>
              </a:xfrm>
              <a:prstGeom prst="rect">
                <a:avLst/>
              </a:prstGeom>
            </p:spPr>
          </p:pic>
        </p:grpSp>
        <p:grpSp>
          <p:nvGrpSpPr>
            <p:cNvPr id="105" name="Group 104">
              <a:extLst>
                <a:ext uri="{FF2B5EF4-FFF2-40B4-BE49-F238E27FC236}">
                  <a16:creationId xmlns:a16="http://schemas.microsoft.com/office/drawing/2014/main" id="{BA657E7D-0131-8B30-02D3-FDDDAF3FB013}"/>
                </a:ext>
              </a:extLst>
            </p:cNvPr>
            <p:cNvGrpSpPr/>
            <p:nvPr/>
          </p:nvGrpSpPr>
          <p:grpSpPr>
            <a:xfrm>
              <a:off x="8455038" y="2802570"/>
              <a:ext cx="2553306" cy="2427995"/>
              <a:chOff x="6399891" y="1929733"/>
              <a:chExt cx="2553306" cy="2427995"/>
            </a:xfrm>
          </p:grpSpPr>
          <p:sp>
            <p:nvSpPr>
              <p:cNvPr id="97" name="Rectangle 96">
                <a:extLst>
                  <a:ext uri="{FF2B5EF4-FFF2-40B4-BE49-F238E27FC236}">
                    <a16:creationId xmlns:a16="http://schemas.microsoft.com/office/drawing/2014/main" id="{E2B83A56-D3E5-5B18-2694-876D75194A36}"/>
                  </a:ext>
                </a:extLst>
              </p:cNvPr>
              <p:cNvSpPr/>
              <p:nvPr/>
            </p:nvSpPr>
            <p:spPr>
              <a:xfrm>
                <a:off x="6766213" y="1991541"/>
                <a:ext cx="1655618" cy="1680089"/>
              </a:xfrm>
              <a:custGeom>
                <a:avLst/>
                <a:gdLst>
                  <a:gd name="connsiteX0" fmla="*/ 0 w 1655618"/>
                  <a:gd name="connsiteY0" fmla="*/ 0 h 1680089"/>
                  <a:gd name="connsiteX1" fmla="*/ 551873 w 1655618"/>
                  <a:gd name="connsiteY1" fmla="*/ 0 h 1680089"/>
                  <a:gd name="connsiteX2" fmla="*/ 1120302 w 1655618"/>
                  <a:gd name="connsiteY2" fmla="*/ 0 h 1680089"/>
                  <a:gd name="connsiteX3" fmla="*/ 1655618 w 1655618"/>
                  <a:gd name="connsiteY3" fmla="*/ 0 h 1680089"/>
                  <a:gd name="connsiteX4" fmla="*/ 1655618 w 1655618"/>
                  <a:gd name="connsiteY4" fmla="*/ 526428 h 1680089"/>
                  <a:gd name="connsiteX5" fmla="*/ 1655618 w 1655618"/>
                  <a:gd name="connsiteY5" fmla="*/ 1069657 h 1680089"/>
                  <a:gd name="connsiteX6" fmla="*/ 1655618 w 1655618"/>
                  <a:gd name="connsiteY6" fmla="*/ 1680089 h 1680089"/>
                  <a:gd name="connsiteX7" fmla="*/ 1153414 w 1655618"/>
                  <a:gd name="connsiteY7" fmla="*/ 1680089 h 1680089"/>
                  <a:gd name="connsiteX8" fmla="*/ 584985 w 1655618"/>
                  <a:gd name="connsiteY8" fmla="*/ 1680089 h 1680089"/>
                  <a:gd name="connsiteX9" fmla="*/ 0 w 1655618"/>
                  <a:gd name="connsiteY9" fmla="*/ 1680089 h 1680089"/>
                  <a:gd name="connsiteX10" fmla="*/ 0 w 1655618"/>
                  <a:gd name="connsiteY10" fmla="*/ 1170462 h 1680089"/>
                  <a:gd name="connsiteX11" fmla="*/ 0 w 1655618"/>
                  <a:gd name="connsiteY11" fmla="*/ 576831 h 1680089"/>
                  <a:gd name="connsiteX12" fmla="*/ 0 w 1655618"/>
                  <a:gd name="connsiteY12" fmla="*/ 0 h 168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55618" h="1680089" extrusionOk="0">
                    <a:moveTo>
                      <a:pt x="0" y="0"/>
                    </a:moveTo>
                    <a:cubicBezTo>
                      <a:pt x="116846" y="-2584"/>
                      <a:pt x="405235" y="16033"/>
                      <a:pt x="551873" y="0"/>
                    </a:cubicBezTo>
                    <a:cubicBezTo>
                      <a:pt x="698511" y="-16033"/>
                      <a:pt x="949869" y="20373"/>
                      <a:pt x="1120302" y="0"/>
                    </a:cubicBezTo>
                    <a:cubicBezTo>
                      <a:pt x="1290735" y="-20373"/>
                      <a:pt x="1416423" y="36612"/>
                      <a:pt x="1655618" y="0"/>
                    </a:cubicBezTo>
                    <a:cubicBezTo>
                      <a:pt x="1673597" y="190174"/>
                      <a:pt x="1634103" y="289154"/>
                      <a:pt x="1655618" y="526428"/>
                    </a:cubicBezTo>
                    <a:cubicBezTo>
                      <a:pt x="1677133" y="763702"/>
                      <a:pt x="1647930" y="817568"/>
                      <a:pt x="1655618" y="1069657"/>
                    </a:cubicBezTo>
                    <a:cubicBezTo>
                      <a:pt x="1663306" y="1321746"/>
                      <a:pt x="1645350" y="1511127"/>
                      <a:pt x="1655618" y="1680089"/>
                    </a:cubicBezTo>
                    <a:cubicBezTo>
                      <a:pt x="1410703" y="1695683"/>
                      <a:pt x="1266719" y="1678948"/>
                      <a:pt x="1153414" y="1680089"/>
                    </a:cubicBezTo>
                    <a:cubicBezTo>
                      <a:pt x="1040109" y="1681230"/>
                      <a:pt x="840581" y="1669599"/>
                      <a:pt x="584985" y="1680089"/>
                    </a:cubicBezTo>
                    <a:cubicBezTo>
                      <a:pt x="329389" y="1690579"/>
                      <a:pt x="208921" y="1663365"/>
                      <a:pt x="0" y="1680089"/>
                    </a:cubicBezTo>
                    <a:cubicBezTo>
                      <a:pt x="-34726" y="1528777"/>
                      <a:pt x="42143" y="1408994"/>
                      <a:pt x="0" y="1170462"/>
                    </a:cubicBezTo>
                    <a:cubicBezTo>
                      <a:pt x="-42143" y="931930"/>
                      <a:pt x="47283" y="853918"/>
                      <a:pt x="0" y="576831"/>
                    </a:cubicBezTo>
                    <a:cubicBezTo>
                      <a:pt x="-47283" y="299744"/>
                      <a:pt x="19293" y="219603"/>
                      <a:pt x="0" y="0"/>
                    </a:cubicBezTo>
                    <a:close/>
                  </a:path>
                </a:pathLst>
              </a:custGeom>
              <a:noFill/>
              <a:ln w="28575">
                <a:prstDash val="dash"/>
                <a:extLst>
                  <a:ext uri="{C807C97D-BFC1-408E-A445-0C87EB9F89A2}">
                    <ask:lineSketchStyleProps xmlns:ask="http://schemas.microsoft.com/office/drawing/2018/sketchyshapes" sd="244596118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1" name="Graphic 100" descr="Abacus outline">
                <a:extLst>
                  <a:ext uri="{FF2B5EF4-FFF2-40B4-BE49-F238E27FC236}">
                    <a16:creationId xmlns:a16="http://schemas.microsoft.com/office/drawing/2014/main" id="{F2CBD6B1-C0DA-6445-466A-7FBCC24E58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66213" y="2719132"/>
                <a:ext cx="914400" cy="914400"/>
              </a:xfrm>
              <a:prstGeom prst="rect">
                <a:avLst/>
              </a:prstGeom>
            </p:spPr>
          </p:pic>
          <p:pic>
            <p:nvPicPr>
              <p:cNvPr id="103" name="Graphic 102" descr="Daily calendar outline">
                <a:extLst>
                  <a:ext uri="{FF2B5EF4-FFF2-40B4-BE49-F238E27FC236}">
                    <a16:creationId xmlns:a16="http://schemas.microsoft.com/office/drawing/2014/main" id="{14DF3B11-23AB-2E70-8D95-B4826FDDA42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07431" y="1929733"/>
                <a:ext cx="914400" cy="914400"/>
              </a:xfrm>
              <a:prstGeom prst="rect">
                <a:avLst/>
              </a:prstGeom>
            </p:spPr>
          </p:pic>
          <p:sp>
            <p:nvSpPr>
              <p:cNvPr id="104" name="TextBox 103">
                <a:extLst>
                  <a:ext uri="{FF2B5EF4-FFF2-40B4-BE49-F238E27FC236}">
                    <a16:creationId xmlns:a16="http://schemas.microsoft.com/office/drawing/2014/main" id="{D093DC17-3870-5462-9D32-FDCF58DD3855}"/>
                  </a:ext>
                </a:extLst>
              </p:cNvPr>
              <p:cNvSpPr txBox="1"/>
              <p:nvPr/>
            </p:nvSpPr>
            <p:spPr>
              <a:xfrm>
                <a:off x="6399891" y="3711397"/>
                <a:ext cx="2553306" cy="646331"/>
              </a:xfrm>
              <a:prstGeom prst="rect">
                <a:avLst/>
              </a:prstGeom>
              <a:noFill/>
            </p:spPr>
            <p:txBody>
              <a:bodyPr wrap="square" rtlCol="0">
                <a:spAutoFit/>
              </a:bodyPr>
              <a:lstStyle/>
              <a:p>
                <a:pPr algn="ctr"/>
                <a:r>
                  <a:rPr lang="en-GB"/>
                  <a:t>It can find trends and make predictions.</a:t>
                </a:r>
              </a:p>
            </p:txBody>
          </p:sp>
        </p:grpSp>
        <p:cxnSp>
          <p:nvCxnSpPr>
            <p:cNvPr id="135" name="Straight Arrow Connector 134">
              <a:extLst>
                <a:ext uri="{FF2B5EF4-FFF2-40B4-BE49-F238E27FC236}">
                  <a16:creationId xmlns:a16="http://schemas.microsoft.com/office/drawing/2014/main" id="{3A784AAF-F184-EA7F-EC9C-00EAB27D26BE}"/>
                </a:ext>
              </a:extLst>
            </p:cNvPr>
            <p:cNvCxnSpPr>
              <a:cxnSpLocks/>
            </p:cNvCxnSpPr>
            <p:nvPr/>
          </p:nvCxnSpPr>
          <p:spPr>
            <a:xfrm>
              <a:off x="3352409" y="3668116"/>
              <a:ext cx="14135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B1DCDD7C-253B-3505-0A41-F6218195A24A}"/>
                </a:ext>
              </a:extLst>
            </p:cNvPr>
            <p:cNvCxnSpPr>
              <a:cxnSpLocks/>
            </p:cNvCxnSpPr>
            <p:nvPr/>
          </p:nvCxnSpPr>
          <p:spPr>
            <a:xfrm>
              <a:off x="7041483" y="3668116"/>
              <a:ext cx="141355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521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457FE0C3-E473-8310-C8A6-8B596B4E540C}"/>
              </a:ext>
            </a:extLst>
          </p:cNvPr>
          <p:cNvSpPr/>
          <p:nvPr/>
        </p:nvSpPr>
        <p:spPr>
          <a:xfrm>
            <a:off x="3642577" y="2620715"/>
            <a:ext cx="4912661" cy="4745454"/>
          </a:xfrm>
          <a:prstGeom prst="ellipse">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3AF91BF5-BA1E-9BEA-1BB9-2F50833EEBC1}"/>
              </a:ext>
            </a:extLst>
          </p:cNvPr>
          <p:cNvSpPr/>
          <p:nvPr/>
        </p:nvSpPr>
        <p:spPr>
          <a:xfrm>
            <a:off x="7885123" y="1119079"/>
            <a:ext cx="4611772" cy="4431875"/>
          </a:xfrm>
          <a:prstGeom prst="ellipse">
            <a:avLst/>
          </a:prstGeom>
          <a:solidFill>
            <a:schemeClr val="bg1"/>
          </a:solid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5A2ED8A1-047A-C001-0D87-B50A37195E85}"/>
              </a:ext>
            </a:extLst>
          </p:cNvPr>
          <p:cNvSpPr/>
          <p:nvPr/>
        </p:nvSpPr>
        <p:spPr>
          <a:xfrm>
            <a:off x="-389435" y="1281316"/>
            <a:ext cx="4611772" cy="4431875"/>
          </a:xfrm>
          <a:prstGeom prst="ellipse">
            <a:avLst/>
          </a:prstGeom>
          <a:solidFill>
            <a:schemeClr val="bg1"/>
          </a:solid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3F2F94F-1AD4-0CE5-E0FC-742C9BF74885}"/>
              </a:ext>
            </a:extLst>
          </p:cNvPr>
          <p:cNvSpPr>
            <a:spLocks noGrp="1"/>
          </p:cNvSpPr>
          <p:nvPr>
            <p:ph type="title"/>
          </p:nvPr>
        </p:nvSpPr>
        <p:spPr>
          <a:xfrm>
            <a:off x="125598" y="136531"/>
            <a:ext cx="10515600" cy="1325563"/>
          </a:xfrm>
        </p:spPr>
        <p:txBody>
          <a:bodyPr/>
          <a:lstStyle/>
          <a:p>
            <a:r>
              <a:rPr lang="en-GB" b="1"/>
              <a:t>What Problems can Machine Learning Solve?</a:t>
            </a:r>
          </a:p>
        </p:txBody>
      </p:sp>
      <p:pic>
        <p:nvPicPr>
          <p:cNvPr id="2050" name="Picture 2" descr="Small Cell Lung Cancer: February 2015">
            <a:extLst>
              <a:ext uri="{FF2B5EF4-FFF2-40B4-BE49-F238E27FC236}">
                <a16:creationId xmlns:a16="http://schemas.microsoft.com/office/drawing/2014/main" id="{B145F63E-203F-4FA1-B689-68899E90E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388" y="2947980"/>
            <a:ext cx="2383138" cy="21719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469156-F8CD-CDC8-FBA3-97241160F05D}"/>
              </a:ext>
            </a:extLst>
          </p:cNvPr>
          <p:cNvSpPr txBox="1"/>
          <p:nvPr/>
        </p:nvSpPr>
        <p:spPr>
          <a:xfrm>
            <a:off x="310158" y="2024650"/>
            <a:ext cx="3137598" cy="923330"/>
          </a:xfrm>
          <a:prstGeom prst="rect">
            <a:avLst/>
          </a:prstGeom>
          <a:noFill/>
        </p:spPr>
        <p:txBody>
          <a:bodyPr wrap="square">
            <a:spAutoFit/>
          </a:bodyPr>
          <a:lstStyle/>
          <a:p>
            <a:r>
              <a:rPr lang="en-GB" sz="1800"/>
              <a:t>Based on past data, can I tell if someone has lung cancer from an X-ray of their chest?</a:t>
            </a:r>
          </a:p>
        </p:txBody>
      </p:sp>
      <p:sp>
        <p:nvSpPr>
          <p:cNvPr id="7" name="TextBox 6">
            <a:extLst>
              <a:ext uri="{FF2B5EF4-FFF2-40B4-BE49-F238E27FC236}">
                <a16:creationId xmlns:a16="http://schemas.microsoft.com/office/drawing/2014/main" id="{9372CC13-9BBC-F6F1-6EBB-AD3EB447705C}"/>
              </a:ext>
            </a:extLst>
          </p:cNvPr>
          <p:cNvSpPr txBox="1"/>
          <p:nvPr/>
        </p:nvSpPr>
        <p:spPr>
          <a:xfrm>
            <a:off x="4556270" y="5445769"/>
            <a:ext cx="3328853" cy="1200329"/>
          </a:xfrm>
          <a:prstGeom prst="rect">
            <a:avLst/>
          </a:prstGeom>
          <a:noFill/>
        </p:spPr>
        <p:txBody>
          <a:bodyPr wrap="square">
            <a:spAutoFit/>
          </a:bodyPr>
          <a:lstStyle/>
          <a:p>
            <a:r>
              <a:rPr lang="en-GB" sz="1800"/>
              <a:t>Based on past data, how much rainfall will a new housing estate receive if I build it at an altitude of 1300m?  </a:t>
            </a:r>
          </a:p>
        </p:txBody>
      </p:sp>
      <p:pic>
        <p:nvPicPr>
          <p:cNvPr id="2052" name="Picture 4" descr="Mountain village houses trees road wallpaper | 1920x1200 | 210452 ...">
            <a:extLst>
              <a:ext uri="{FF2B5EF4-FFF2-40B4-BE49-F238E27FC236}">
                <a16:creationId xmlns:a16="http://schemas.microsoft.com/office/drawing/2014/main" id="{3BCE0D45-2A32-07C5-045F-8971305DBA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9499" y="3723502"/>
            <a:ext cx="2727447" cy="17046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4F6991-BAF9-78C4-51A5-F462DE42A41B}"/>
              </a:ext>
            </a:extLst>
          </p:cNvPr>
          <p:cNvSpPr txBox="1"/>
          <p:nvPr/>
        </p:nvSpPr>
        <p:spPr>
          <a:xfrm>
            <a:off x="8552990" y="1697182"/>
            <a:ext cx="3224524" cy="923533"/>
          </a:xfrm>
          <a:prstGeom prst="rect">
            <a:avLst/>
          </a:prstGeom>
          <a:noFill/>
        </p:spPr>
        <p:txBody>
          <a:bodyPr wrap="square">
            <a:spAutoFit/>
          </a:bodyPr>
          <a:lstStyle/>
          <a:p>
            <a:r>
              <a:rPr lang="en-GB" sz="1800"/>
              <a:t>Can I group together similar local authorities based on statistics from each authority?</a:t>
            </a:r>
          </a:p>
        </p:txBody>
      </p:sp>
      <p:pic>
        <p:nvPicPr>
          <p:cNvPr id="28" name="Picture 27" descr="Six pins pointed on several spots on a road map">
            <a:extLst>
              <a:ext uri="{FF2B5EF4-FFF2-40B4-BE49-F238E27FC236}">
                <a16:creationId xmlns:a16="http://schemas.microsoft.com/office/drawing/2014/main" id="{35C5C015-E118-16D3-FF8E-7A7C44C37E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4505" y="2612748"/>
            <a:ext cx="3173008" cy="2114822"/>
          </a:xfrm>
          <a:prstGeom prst="rect">
            <a:avLst/>
          </a:prstGeom>
        </p:spPr>
      </p:pic>
    </p:spTree>
    <p:extLst>
      <p:ext uri="{BB962C8B-B14F-4D97-AF65-F5344CB8AC3E}">
        <p14:creationId xmlns:p14="http://schemas.microsoft.com/office/powerpoint/2010/main" val="55727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EB1EF-BD02-C563-3EDF-106C566CBE1D}"/>
              </a:ext>
            </a:extLst>
          </p:cNvPr>
          <p:cNvSpPr>
            <a:spLocks noGrp="1"/>
          </p:cNvSpPr>
          <p:nvPr>
            <p:ph type="title"/>
          </p:nvPr>
        </p:nvSpPr>
        <p:spPr/>
        <p:txBody>
          <a:bodyPr/>
          <a:lstStyle/>
          <a:p>
            <a:r>
              <a:rPr lang="en-GB" b="1"/>
              <a:t>What should I be doing? </a:t>
            </a:r>
          </a:p>
        </p:txBody>
      </p:sp>
      <p:sp>
        <p:nvSpPr>
          <p:cNvPr id="3" name="Content Placeholder 2">
            <a:extLst>
              <a:ext uri="{FF2B5EF4-FFF2-40B4-BE49-F238E27FC236}">
                <a16:creationId xmlns:a16="http://schemas.microsoft.com/office/drawing/2014/main" id="{E71C3D6A-F619-C50A-1C43-6A4A6F25FAD2}"/>
              </a:ext>
            </a:extLst>
          </p:cNvPr>
          <p:cNvSpPr>
            <a:spLocks noGrp="1"/>
          </p:cNvSpPr>
          <p:nvPr>
            <p:ph idx="1"/>
          </p:nvPr>
        </p:nvSpPr>
        <p:spPr/>
        <p:txBody>
          <a:bodyPr>
            <a:normAutofit fontScale="92500" lnSpcReduction="20000"/>
          </a:bodyPr>
          <a:lstStyle/>
          <a:p>
            <a:r>
              <a:rPr lang="en-GB" dirty="0"/>
              <a:t>Complete Part 1 of the notebook.</a:t>
            </a:r>
          </a:p>
          <a:p>
            <a:pPr marL="0" indent="0">
              <a:buNone/>
            </a:pPr>
            <a:endParaRPr lang="en-GB" dirty="0"/>
          </a:p>
          <a:p>
            <a:pPr marL="0" indent="0">
              <a:buNone/>
            </a:pPr>
            <a:r>
              <a:rPr lang="en-GB" dirty="0"/>
              <a:t>By the end you should be able to produce 2D and 3D scatter plots of the data. </a:t>
            </a:r>
          </a:p>
          <a:p>
            <a:pPr marL="0" indent="0">
              <a:buNone/>
            </a:pPr>
            <a:endParaRPr lang="en-GB" dirty="0"/>
          </a:p>
          <a:p>
            <a:pPr marL="0" indent="0">
              <a:buNone/>
            </a:pPr>
            <a:r>
              <a:rPr lang="en-GB" dirty="0"/>
              <a:t>Then come back to the call and </a:t>
            </a:r>
            <a:r>
              <a:rPr lang="en-GB" b="1" dirty="0"/>
              <a:t>like the comment</a:t>
            </a:r>
            <a:r>
              <a:rPr lang="en-GB" dirty="0"/>
              <a:t> in chat.</a:t>
            </a:r>
          </a:p>
          <a:p>
            <a:pPr marL="0" indent="0">
              <a:buNone/>
            </a:pPr>
            <a:endParaRPr lang="en-GB" dirty="0"/>
          </a:p>
          <a:p>
            <a:pPr marL="0" indent="0">
              <a:buNone/>
            </a:pPr>
            <a:r>
              <a:rPr lang="en-GB" b="1" dirty="0"/>
              <a:t>If you finish: </a:t>
            </a:r>
            <a:r>
              <a:rPr lang="en-GB" dirty="0"/>
              <a:t>Try different combinations of column names, which ones separate the data the most?  </a:t>
            </a:r>
          </a:p>
          <a:p>
            <a:pPr marL="0" indent="0">
              <a:buNone/>
            </a:pPr>
            <a:endParaRPr lang="en-GB" dirty="0"/>
          </a:p>
          <a:p>
            <a:pPr marL="0" indent="0">
              <a:buNone/>
            </a:pPr>
            <a:r>
              <a:rPr lang="en-GB" dirty="0"/>
              <a:t>If you have any issues do speak up!  </a:t>
            </a:r>
          </a:p>
        </p:txBody>
      </p:sp>
    </p:spTree>
    <p:extLst>
      <p:ext uri="{BB962C8B-B14F-4D97-AF65-F5344CB8AC3E}">
        <p14:creationId xmlns:p14="http://schemas.microsoft.com/office/powerpoint/2010/main" val="1795534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4B92-B5D4-2381-B07A-8CC73E8D02C9}"/>
              </a:ext>
            </a:extLst>
          </p:cNvPr>
          <p:cNvSpPr>
            <a:spLocks noGrp="1"/>
          </p:cNvSpPr>
          <p:nvPr>
            <p:ph type="title"/>
          </p:nvPr>
        </p:nvSpPr>
        <p:spPr>
          <a:xfrm>
            <a:off x="838200" y="2766218"/>
            <a:ext cx="10515600" cy="1325563"/>
          </a:xfrm>
        </p:spPr>
        <p:txBody>
          <a:bodyPr>
            <a:noAutofit/>
          </a:bodyPr>
          <a:lstStyle/>
          <a:p>
            <a:pPr algn="ctr"/>
            <a:r>
              <a:rPr lang="en-GB" sz="4800" b="1"/>
              <a:t>Part 2</a:t>
            </a:r>
            <a:br>
              <a:rPr lang="en-GB" sz="4800" b="1"/>
            </a:br>
            <a:br>
              <a:rPr lang="en-GB" sz="4800" b="1"/>
            </a:br>
            <a:r>
              <a:rPr lang="en-GB" sz="4800" b="1"/>
              <a:t>Types of Predictive Models </a:t>
            </a:r>
          </a:p>
        </p:txBody>
      </p:sp>
    </p:spTree>
    <p:extLst>
      <p:ext uri="{BB962C8B-B14F-4D97-AF65-F5344CB8AC3E}">
        <p14:creationId xmlns:p14="http://schemas.microsoft.com/office/powerpoint/2010/main" val="4181459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Group 98">
            <a:extLst>
              <a:ext uri="{FF2B5EF4-FFF2-40B4-BE49-F238E27FC236}">
                <a16:creationId xmlns:a16="http://schemas.microsoft.com/office/drawing/2014/main" id="{3A7451AC-3FA9-55B6-7168-A487BAD6A808}"/>
              </a:ext>
            </a:extLst>
          </p:cNvPr>
          <p:cNvGrpSpPr/>
          <p:nvPr/>
        </p:nvGrpSpPr>
        <p:grpSpPr>
          <a:xfrm>
            <a:off x="4966760" y="1687708"/>
            <a:ext cx="2724444" cy="2737986"/>
            <a:chOff x="4966760" y="1687708"/>
            <a:chExt cx="2724444" cy="2737986"/>
          </a:xfrm>
        </p:grpSpPr>
        <p:sp>
          <p:nvSpPr>
            <p:cNvPr id="97" name="Rectangle 96">
              <a:extLst>
                <a:ext uri="{FF2B5EF4-FFF2-40B4-BE49-F238E27FC236}">
                  <a16:creationId xmlns:a16="http://schemas.microsoft.com/office/drawing/2014/main" id="{966F3ED9-D263-2151-CE29-A0473BC17A0F}"/>
                </a:ext>
              </a:extLst>
            </p:cNvPr>
            <p:cNvSpPr/>
            <p:nvPr/>
          </p:nvSpPr>
          <p:spPr>
            <a:xfrm>
              <a:off x="4969925" y="1687708"/>
              <a:ext cx="2721279" cy="2737986"/>
            </a:xfrm>
            <a:prstGeom prst="rect">
              <a:avLst/>
            </a:prstGeom>
            <a:solidFill>
              <a:srgbClr val="00B0F0"/>
            </a:solid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ight Triangle 97">
              <a:extLst>
                <a:ext uri="{FF2B5EF4-FFF2-40B4-BE49-F238E27FC236}">
                  <a16:creationId xmlns:a16="http://schemas.microsoft.com/office/drawing/2014/main" id="{20C89A5C-CDC6-10EA-D264-36C556B9BCC5}"/>
                </a:ext>
              </a:extLst>
            </p:cNvPr>
            <p:cNvSpPr/>
            <p:nvPr/>
          </p:nvSpPr>
          <p:spPr>
            <a:xfrm flipH="1">
              <a:off x="4966760" y="1759842"/>
              <a:ext cx="2721279" cy="2662073"/>
            </a:xfrm>
            <a:custGeom>
              <a:avLst/>
              <a:gdLst>
                <a:gd name="connsiteX0" fmla="*/ 0 w 2721279"/>
                <a:gd name="connsiteY0" fmla="*/ 2731346 h 2731346"/>
                <a:gd name="connsiteX1" fmla="*/ 0 w 2721279"/>
                <a:gd name="connsiteY1" fmla="*/ 0 h 2731346"/>
                <a:gd name="connsiteX2" fmla="*/ 2721279 w 2721279"/>
                <a:gd name="connsiteY2" fmla="*/ 2731346 h 2731346"/>
                <a:gd name="connsiteX3" fmla="*/ 0 w 2721279"/>
                <a:gd name="connsiteY3" fmla="*/ 2731346 h 2731346"/>
                <a:gd name="connsiteX0" fmla="*/ 0 w 2721279"/>
                <a:gd name="connsiteY0" fmla="*/ 2662073 h 2662073"/>
                <a:gd name="connsiteX1" fmla="*/ 0 w 2721279"/>
                <a:gd name="connsiteY1" fmla="*/ 0 h 2662073"/>
                <a:gd name="connsiteX2" fmla="*/ 2721279 w 2721279"/>
                <a:gd name="connsiteY2" fmla="*/ 2662073 h 2662073"/>
                <a:gd name="connsiteX3" fmla="*/ 0 w 2721279"/>
                <a:gd name="connsiteY3" fmla="*/ 2662073 h 2662073"/>
                <a:gd name="connsiteX0" fmla="*/ 0 w 2721279"/>
                <a:gd name="connsiteY0" fmla="*/ 2662073 h 2662073"/>
                <a:gd name="connsiteX1" fmla="*/ 0 w 2721279"/>
                <a:gd name="connsiteY1" fmla="*/ 0 h 2662073"/>
                <a:gd name="connsiteX2" fmla="*/ 2721279 w 2721279"/>
                <a:gd name="connsiteY2" fmla="*/ 2662073 h 2662073"/>
                <a:gd name="connsiteX3" fmla="*/ 0 w 2721279"/>
                <a:gd name="connsiteY3" fmla="*/ 2662073 h 2662073"/>
                <a:gd name="connsiteX0" fmla="*/ 0 w 2721279"/>
                <a:gd name="connsiteY0" fmla="*/ 2662073 h 2662073"/>
                <a:gd name="connsiteX1" fmla="*/ 0 w 2721279"/>
                <a:gd name="connsiteY1" fmla="*/ 0 h 2662073"/>
                <a:gd name="connsiteX2" fmla="*/ 2721279 w 2721279"/>
                <a:gd name="connsiteY2" fmla="*/ 2662073 h 2662073"/>
                <a:gd name="connsiteX3" fmla="*/ 0 w 2721279"/>
                <a:gd name="connsiteY3" fmla="*/ 2662073 h 2662073"/>
              </a:gdLst>
              <a:ahLst/>
              <a:cxnLst>
                <a:cxn ang="0">
                  <a:pos x="connsiteX0" y="connsiteY0"/>
                </a:cxn>
                <a:cxn ang="0">
                  <a:pos x="connsiteX1" y="connsiteY1"/>
                </a:cxn>
                <a:cxn ang="0">
                  <a:pos x="connsiteX2" y="connsiteY2"/>
                </a:cxn>
                <a:cxn ang="0">
                  <a:pos x="connsiteX3" y="connsiteY3"/>
                </a:cxn>
              </a:cxnLst>
              <a:rect l="l" t="t" r="r" b="b"/>
              <a:pathLst>
                <a:path w="2721279" h="2662073">
                  <a:moveTo>
                    <a:pt x="0" y="2662073"/>
                  </a:moveTo>
                  <a:lnTo>
                    <a:pt x="0" y="0"/>
                  </a:lnTo>
                  <a:cubicBezTo>
                    <a:pt x="643857" y="1607795"/>
                    <a:pt x="1814186" y="1774715"/>
                    <a:pt x="2721279" y="2662073"/>
                  </a:cubicBezTo>
                  <a:lnTo>
                    <a:pt x="0" y="2662073"/>
                  </a:lnTo>
                  <a:close/>
                </a:path>
              </a:pathLst>
            </a:custGeom>
            <a:solidFill>
              <a:srgbClr val="92D050"/>
            </a:solidFill>
            <a:ln w="28575">
              <a:solidFill>
                <a:schemeClr val="tx1"/>
              </a:solidFill>
              <a:prstDash val="dash"/>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E3F2F94F-1AD4-0CE5-E0FC-742C9BF74885}"/>
              </a:ext>
            </a:extLst>
          </p:cNvPr>
          <p:cNvSpPr>
            <a:spLocks noGrp="1"/>
          </p:cNvSpPr>
          <p:nvPr>
            <p:ph type="title"/>
          </p:nvPr>
        </p:nvSpPr>
        <p:spPr>
          <a:xfrm>
            <a:off x="125598" y="136531"/>
            <a:ext cx="10515600" cy="1325563"/>
          </a:xfrm>
        </p:spPr>
        <p:txBody>
          <a:bodyPr/>
          <a:lstStyle/>
          <a:p>
            <a:r>
              <a:rPr lang="en-GB" b="1"/>
              <a:t>Different Problems need Different Algorithms</a:t>
            </a:r>
          </a:p>
        </p:txBody>
      </p:sp>
      <p:sp>
        <p:nvSpPr>
          <p:cNvPr id="149" name="TextBox 148">
            <a:extLst>
              <a:ext uri="{FF2B5EF4-FFF2-40B4-BE49-F238E27FC236}">
                <a16:creationId xmlns:a16="http://schemas.microsoft.com/office/drawing/2014/main" id="{BF1AFC4C-43AF-436E-8472-29C97C98BC4B}"/>
              </a:ext>
            </a:extLst>
          </p:cNvPr>
          <p:cNvSpPr txBox="1"/>
          <p:nvPr/>
        </p:nvSpPr>
        <p:spPr>
          <a:xfrm>
            <a:off x="4713133" y="4969856"/>
            <a:ext cx="3182815" cy="1200329"/>
          </a:xfrm>
          <a:prstGeom prst="rect">
            <a:avLst/>
          </a:prstGeom>
          <a:noFill/>
        </p:spPr>
        <p:txBody>
          <a:bodyPr wrap="square" rtlCol="0">
            <a:spAutoFit/>
          </a:bodyPr>
          <a:lstStyle/>
          <a:p>
            <a:pPr marL="285750" indent="-285750">
              <a:buFont typeface="Arial" panose="020B0604020202020204" pitchFamily="34" charset="0"/>
              <a:buChar char="•"/>
            </a:pPr>
            <a:r>
              <a:rPr lang="en-GB"/>
              <a:t>In this data, 2 different groups are clearly labelled.</a:t>
            </a:r>
          </a:p>
          <a:p>
            <a:pPr marL="285750" indent="-285750">
              <a:buFont typeface="Arial" panose="020B0604020202020204" pitchFamily="34" charset="0"/>
              <a:buChar char="•"/>
            </a:pPr>
            <a:r>
              <a:rPr lang="en-GB"/>
              <a:t>We want to predict </a:t>
            </a:r>
            <a:r>
              <a:rPr lang="en-GB" b="1"/>
              <a:t>what group</a:t>
            </a:r>
            <a:r>
              <a:rPr lang="en-GB"/>
              <a:t> a point is in.</a:t>
            </a:r>
          </a:p>
        </p:txBody>
      </p:sp>
      <p:grpSp>
        <p:nvGrpSpPr>
          <p:cNvPr id="93" name="Group 92">
            <a:extLst>
              <a:ext uri="{FF2B5EF4-FFF2-40B4-BE49-F238E27FC236}">
                <a16:creationId xmlns:a16="http://schemas.microsoft.com/office/drawing/2014/main" id="{B8A15042-2E95-8752-8157-8E9ACF4E15F0}"/>
              </a:ext>
            </a:extLst>
          </p:cNvPr>
          <p:cNvGrpSpPr/>
          <p:nvPr/>
        </p:nvGrpSpPr>
        <p:grpSpPr>
          <a:xfrm>
            <a:off x="4600595" y="1612792"/>
            <a:ext cx="3162980" cy="3131450"/>
            <a:chOff x="894849" y="1632573"/>
            <a:chExt cx="3162980" cy="3131450"/>
          </a:xfrm>
        </p:grpSpPr>
        <p:cxnSp>
          <p:nvCxnSpPr>
            <p:cNvPr id="21" name="Straight Arrow Connector 20">
              <a:extLst>
                <a:ext uri="{FF2B5EF4-FFF2-40B4-BE49-F238E27FC236}">
                  <a16:creationId xmlns:a16="http://schemas.microsoft.com/office/drawing/2014/main" id="{E077802D-BC66-A59B-EA74-D69EAF97757C}"/>
                </a:ext>
              </a:extLst>
            </p:cNvPr>
            <p:cNvCxnSpPr/>
            <p:nvPr/>
          </p:nvCxnSpPr>
          <p:spPr>
            <a:xfrm>
              <a:off x="1264179" y="4438835"/>
              <a:ext cx="279365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9CF5D63-73CC-404D-DF37-B467542582A0}"/>
                </a:ext>
              </a:extLst>
            </p:cNvPr>
            <p:cNvCxnSpPr>
              <a:cxnSpLocks/>
            </p:cNvCxnSpPr>
            <p:nvPr/>
          </p:nvCxnSpPr>
          <p:spPr>
            <a:xfrm flipV="1">
              <a:off x="1264179" y="1632573"/>
              <a:ext cx="0" cy="280626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2EBA223-61B5-F112-7239-C9449933AF37}"/>
                </a:ext>
              </a:extLst>
            </p:cNvPr>
            <p:cNvSpPr txBox="1"/>
            <p:nvPr/>
          </p:nvSpPr>
          <p:spPr>
            <a:xfrm>
              <a:off x="2177538" y="4394691"/>
              <a:ext cx="1059393" cy="369332"/>
            </a:xfrm>
            <a:prstGeom prst="rect">
              <a:avLst/>
            </a:prstGeom>
            <a:noFill/>
          </p:spPr>
          <p:txBody>
            <a:bodyPr wrap="none" rtlCol="0">
              <a:spAutoFit/>
            </a:bodyPr>
            <a:lstStyle/>
            <a:p>
              <a:r>
                <a:rPr lang="en-GB"/>
                <a:t>Diameter</a:t>
              </a:r>
            </a:p>
          </p:txBody>
        </p:sp>
        <p:sp>
          <p:nvSpPr>
            <p:cNvPr id="25" name="TextBox 24">
              <a:extLst>
                <a:ext uri="{FF2B5EF4-FFF2-40B4-BE49-F238E27FC236}">
                  <a16:creationId xmlns:a16="http://schemas.microsoft.com/office/drawing/2014/main" id="{7B74F693-4F7E-FFA2-3C50-0664C9412433}"/>
                </a:ext>
              </a:extLst>
            </p:cNvPr>
            <p:cNvSpPr txBox="1"/>
            <p:nvPr/>
          </p:nvSpPr>
          <p:spPr>
            <a:xfrm rot="16200000">
              <a:off x="635322" y="2909369"/>
              <a:ext cx="888385" cy="369332"/>
            </a:xfrm>
            <a:prstGeom prst="rect">
              <a:avLst/>
            </a:prstGeom>
            <a:noFill/>
          </p:spPr>
          <p:txBody>
            <a:bodyPr wrap="none" rtlCol="0">
              <a:spAutoFit/>
            </a:bodyPr>
            <a:lstStyle/>
            <a:p>
              <a:r>
                <a:rPr lang="en-GB"/>
                <a:t>Density</a:t>
              </a:r>
            </a:p>
          </p:txBody>
        </p:sp>
        <p:sp>
          <p:nvSpPr>
            <p:cNvPr id="42" name="Oval 41">
              <a:extLst>
                <a:ext uri="{FF2B5EF4-FFF2-40B4-BE49-F238E27FC236}">
                  <a16:creationId xmlns:a16="http://schemas.microsoft.com/office/drawing/2014/main" id="{F964A94E-DC56-C0B9-1BC8-6C482F26DB50}"/>
                </a:ext>
              </a:extLst>
            </p:cNvPr>
            <p:cNvSpPr/>
            <p:nvPr/>
          </p:nvSpPr>
          <p:spPr>
            <a:xfrm>
              <a:off x="2126205" y="3837436"/>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36EC66DA-A114-09BB-C27B-6114E8260DE5}"/>
                </a:ext>
              </a:extLst>
            </p:cNvPr>
            <p:cNvSpPr/>
            <p:nvPr/>
          </p:nvSpPr>
          <p:spPr>
            <a:xfrm>
              <a:off x="2328155" y="3997690"/>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8FB371C2-800F-51F6-BE1F-76DFB3806499}"/>
                </a:ext>
              </a:extLst>
            </p:cNvPr>
            <p:cNvSpPr/>
            <p:nvPr/>
          </p:nvSpPr>
          <p:spPr>
            <a:xfrm>
              <a:off x="2348449" y="3613044"/>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77CF9459-7FBA-3A15-57AF-37D38D2DEA72}"/>
                </a:ext>
              </a:extLst>
            </p:cNvPr>
            <p:cNvSpPr/>
            <p:nvPr/>
          </p:nvSpPr>
          <p:spPr>
            <a:xfrm>
              <a:off x="2598795" y="3939161"/>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4DC04F12-5016-8FE4-47B9-C65DC5F49678}"/>
                </a:ext>
              </a:extLst>
            </p:cNvPr>
            <p:cNvSpPr/>
            <p:nvPr/>
          </p:nvSpPr>
          <p:spPr>
            <a:xfrm>
              <a:off x="2755671" y="384793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E3070243-24DB-B366-58ED-6F844B3E10FF}"/>
                </a:ext>
              </a:extLst>
            </p:cNvPr>
            <p:cNvSpPr/>
            <p:nvPr/>
          </p:nvSpPr>
          <p:spPr>
            <a:xfrm>
              <a:off x="2698658" y="3484476"/>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789E6F5-0EB2-78C7-FD1B-9F1FD18C12FF}"/>
                </a:ext>
              </a:extLst>
            </p:cNvPr>
            <p:cNvSpPr/>
            <p:nvPr/>
          </p:nvSpPr>
          <p:spPr>
            <a:xfrm>
              <a:off x="2957832" y="3865015"/>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7145D139-8148-5163-CC25-DB4FDD6BB075}"/>
                </a:ext>
              </a:extLst>
            </p:cNvPr>
            <p:cNvSpPr/>
            <p:nvPr/>
          </p:nvSpPr>
          <p:spPr>
            <a:xfrm>
              <a:off x="2982460" y="3363766"/>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9A57D3B4-3220-C337-D5B4-D0DBECDA3335}"/>
                </a:ext>
              </a:extLst>
            </p:cNvPr>
            <p:cNvSpPr/>
            <p:nvPr/>
          </p:nvSpPr>
          <p:spPr>
            <a:xfrm>
              <a:off x="3280720" y="3526645"/>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F19A7DDC-BDC1-921C-1325-8CD380B47191}"/>
                </a:ext>
              </a:extLst>
            </p:cNvPr>
            <p:cNvSpPr/>
            <p:nvPr/>
          </p:nvSpPr>
          <p:spPr>
            <a:xfrm rot="20214965">
              <a:off x="1505319" y="2687194"/>
              <a:ext cx="46907" cy="45719"/>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17849755-19DF-C32E-CF8F-92E0BFE9099A}"/>
                </a:ext>
              </a:extLst>
            </p:cNvPr>
            <p:cNvSpPr/>
            <p:nvPr/>
          </p:nvSpPr>
          <p:spPr>
            <a:xfrm rot="20214965">
              <a:off x="1914585" y="2667904"/>
              <a:ext cx="46907" cy="45719"/>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BC77D410-5B33-E511-3DBB-9168F39E6ECC}"/>
                </a:ext>
              </a:extLst>
            </p:cNvPr>
            <p:cNvSpPr/>
            <p:nvPr/>
          </p:nvSpPr>
          <p:spPr>
            <a:xfrm rot="20214965">
              <a:off x="1627102" y="2391367"/>
              <a:ext cx="46907" cy="45719"/>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8F6F0B2F-F9BD-2ED8-F8C3-C3930838DDA6}"/>
                </a:ext>
              </a:extLst>
            </p:cNvPr>
            <p:cNvSpPr/>
            <p:nvPr/>
          </p:nvSpPr>
          <p:spPr>
            <a:xfrm rot="20214965">
              <a:off x="1991252" y="2590666"/>
              <a:ext cx="46907" cy="45719"/>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B46FED17-83E4-8904-974B-C63D199BFDD7}"/>
                </a:ext>
              </a:extLst>
            </p:cNvPr>
            <p:cNvSpPr/>
            <p:nvPr/>
          </p:nvSpPr>
          <p:spPr>
            <a:xfrm rot="20214965">
              <a:off x="2103552" y="2443642"/>
              <a:ext cx="46907" cy="45719"/>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E1795A4E-A674-710E-56D0-8E70EDDE436E}"/>
                </a:ext>
              </a:extLst>
            </p:cNvPr>
            <p:cNvSpPr/>
            <p:nvPr/>
          </p:nvSpPr>
          <p:spPr>
            <a:xfrm rot="20214965">
              <a:off x="1907234" y="2132215"/>
              <a:ext cx="46907" cy="45719"/>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289E5CF3-BE92-8DF5-2CFA-DCEE2E33F04C}"/>
                </a:ext>
              </a:extLst>
            </p:cNvPr>
            <p:cNvSpPr/>
            <p:nvPr/>
          </p:nvSpPr>
          <p:spPr>
            <a:xfrm rot="20214965">
              <a:off x="2301054" y="2378028"/>
              <a:ext cx="46907" cy="45719"/>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042FE750-10FA-ECE8-8BCF-9D14532194E9}"/>
                </a:ext>
              </a:extLst>
            </p:cNvPr>
            <p:cNvSpPr/>
            <p:nvPr/>
          </p:nvSpPr>
          <p:spPr>
            <a:xfrm rot="20214965">
              <a:off x="2127770" y="1907006"/>
              <a:ext cx="46907" cy="45719"/>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9B008656-6862-3B7B-C663-BA6485F277FF}"/>
                </a:ext>
              </a:extLst>
            </p:cNvPr>
            <p:cNvSpPr/>
            <p:nvPr/>
          </p:nvSpPr>
          <p:spPr>
            <a:xfrm rot="20214965">
              <a:off x="2473141" y="1936863"/>
              <a:ext cx="46907" cy="45719"/>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TextBox 129">
              <a:extLst>
                <a:ext uri="{FF2B5EF4-FFF2-40B4-BE49-F238E27FC236}">
                  <a16:creationId xmlns:a16="http://schemas.microsoft.com/office/drawing/2014/main" id="{60FB023A-3CAD-2734-FEA3-6B8A8EB1B983}"/>
                </a:ext>
              </a:extLst>
            </p:cNvPr>
            <p:cNvSpPr txBox="1"/>
            <p:nvPr/>
          </p:nvSpPr>
          <p:spPr>
            <a:xfrm rot="19040231">
              <a:off x="1560296" y="1899114"/>
              <a:ext cx="1386684" cy="369332"/>
            </a:xfrm>
            <a:prstGeom prst="rect">
              <a:avLst/>
            </a:prstGeom>
            <a:noFill/>
          </p:spPr>
          <p:txBody>
            <a:bodyPr wrap="square" rtlCol="0">
              <a:spAutoFit/>
            </a:bodyPr>
            <a:lstStyle/>
            <a:p>
              <a:r>
                <a:rPr lang="en-GB"/>
                <a:t>Benign</a:t>
              </a:r>
            </a:p>
          </p:txBody>
        </p:sp>
        <p:sp>
          <p:nvSpPr>
            <p:cNvPr id="132" name="TextBox 131">
              <a:extLst>
                <a:ext uri="{FF2B5EF4-FFF2-40B4-BE49-F238E27FC236}">
                  <a16:creationId xmlns:a16="http://schemas.microsoft.com/office/drawing/2014/main" id="{7E824122-735C-D515-95B9-58EE1F08EBF6}"/>
                </a:ext>
              </a:extLst>
            </p:cNvPr>
            <p:cNvSpPr txBox="1"/>
            <p:nvPr/>
          </p:nvSpPr>
          <p:spPr>
            <a:xfrm rot="20276272">
              <a:off x="2283185" y="3404890"/>
              <a:ext cx="1386684" cy="369332"/>
            </a:xfrm>
            <a:prstGeom prst="rect">
              <a:avLst/>
            </a:prstGeom>
            <a:noFill/>
          </p:spPr>
          <p:txBody>
            <a:bodyPr wrap="square" rtlCol="0">
              <a:spAutoFit/>
            </a:bodyPr>
            <a:lstStyle/>
            <a:p>
              <a:r>
                <a:rPr lang="en-GB"/>
                <a:t>Malignant</a:t>
              </a:r>
            </a:p>
          </p:txBody>
        </p:sp>
      </p:grpSp>
      <p:sp>
        <p:nvSpPr>
          <p:cNvPr id="8" name="TextBox 7">
            <a:extLst>
              <a:ext uri="{FF2B5EF4-FFF2-40B4-BE49-F238E27FC236}">
                <a16:creationId xmlns:a16="http://schemas.microsoft.com/office/drawing/2014/main" id="{1D545FEC-C1F6-A79E-CBBD-BAEDAF9C9823}"/>
              </a:ext>
            </a:extLst>
          </p:cNvPr>
          <p:cNvSpPr txBox="1"/>
          <p:nvPr/>
        </p:nvSpPr>
        <p:spPr>
          <a:xfrm>
            <a:off x="8513706" y="2074182"/>
            <a:ext cx="3237141" cy="2585323"/>
          </a:xfrm>
          <a:prstGeom prst="rect">
            <a:avLst/>
          </a:prstGeom>
          <a:noFill/>
        </p:spPr>
        <p:txBody>
          <a:bodyPr wrap="square" rtlCol="0">
            <a:spAutoFit/>
          </a:bodyPr>
          <a:lstStyle/>
          <a:p>
            <a:pPr marL="285750" indent="-285750">
              <a:buFont typeface="Arial" panose="020B0604020202020204" pitchFamily="34" charset="0"/>
              <a:buChar char="•"/>
            </a:pPr>
            <a:r>
              <a:rPr lang="en-GB" b="1"/>
              <a:t>Classification Algorithms</a:t>
            </a:r>
            <a:r>
              <a:rPr lang="en-GB"/>
              <a:t> are used when you have </a:t>
            </a:r>
            <a:r>
              <a:rPr lang="en-GB" b="1"/>
              <a:t>labelled</a:t>
            </a:r>
            <a:r>
              <a:rPr lang="en-GB"/>
              <a:t> data.</a:t>
            </a:r>
          </a:p>
          <a:p>
            <a:pPr marL="285750" indent="-285750">
              <a:buFont typeface="Arial" panose="020B0604020202020204" pitchFamily="34" charset="0"/>
              <a:buChar char="•"/>
            </a:pPr>
            <a:r>
              <a:rPr lang="en-GB"/>
              <a:t>Using algorithms with </a:t>
            </a:r>
            <a:r>
              <a:rPr lang="en-GB" b="1"/>
              <a:t>labelled data </a:t>
            </a:r>
            <a:r>
              <a:rPr lang="en-GB"/>
              <a:t>is often called </a:t>
            </a:r>
            <a:r>
              <a:rPr lang="en-GB" b="1"/>
              <a:t>Supervised Learning.</a:t>
            </a:r>
          </a:p>
          <a:p>
            <a:pPr marL="285750" indent="-285750">
              <a:buFont typeface="Arial" panose="020B0604020202020204" pitchFamily="34" charset="0"/>
              <a:buChar char="•"/>
            </a:pPr>
            <a:r>
              <a:rPr lang="en-GB"/>
              <a:t>The majority of AI uses supervised learning.</a:t>
            </a:r>
          </a:p>
          <a:p>
            <a:endParaRPr lang="en-GB" b="1"/>
          </a:p>
        </p:txBody>
      </p:sp>
      <p:sp>
        <p:nvSpPr>
          <p:cNvPr id="9" name="TextBox 8">
            <a:extLst>
              <a:ext uri="{FF2B5EF4-FFF2-40B4-BE49-F238E27FC236}">
                <a16:creationId xmlns:a16="http://schemas.microsoft.com/office/drawing/2014/main" id="{E798D5C4-87CB-597A-D4EC-7F73E423C82C}"/>
              </a:ext>
            </a:extLst>
          </p:cNvPr>
          <p:cNvSpPr txBox="1"/>
          <p:nvPr/>
        </p:nvSpPr>
        <p:spPr>
          <a:xfrm>
            <a:off x="8513706" y="4476332"/>
            <a:ext cx="3237141" cy="923330"/>
          </a:xfrm>
          <a:prstGeom prst="rect">
            <a:avLst/>
          </a:prstGeom>
          <a:noFill/>
        </p:spPr>
        <p:txBody>
          <a:bodyPr wrap="square" rtlCol="0">
            <a:spAutoFit/>
          </a:bodyPr>
          <a:lstStyle/>
          <a:p>
            <a:pPr marL="285750" indent="-285750">
              <a:buFont typeface="Arial" panose="020B0604020202020204" pitchFamily="34" charset="0"/>
              <a:buChar char="•"/>
            </a:pPr>
            <a:r>
              <a:rPr lang="en-GB" b="1"/>
              <a:t>Classification Algorithms </a:t>
            </a:r>
            <a:r>
              <a:rPr lang="en-GB"/>
              <a:t>spot trends and patterns in the data. </a:t>
            </a:r>
          </a:p>
        </p:txBody>
      </p:sp>
      <p:sp>
        <p:nvSpPr>
          <p:cNvPr id="14" name="TextBox 13">
            <a:extLst>
              <a:ext uri="{FF2B5EF4-FFF2-40B4-BE49-F238E27FC236}">
                <a16:creationId xmlns:a16="http://schemas.microsoft.com/office/drawing/2014/main" id="{85C21A97-E46B-30CB-B908-72954472042F}"/>
              </a:ext>
            </a:extLst>
          </p:cNvPr>
          <p:cNvSpPr txBox="1"/>
          <p:nvPr/>
        </p:nvSpPr>
        <p:spPr>
          <a:xfrm>
            <a:off x="8513705" y="5397984"/>
            <a:ext cx="3237141" cy="923330"/>
          </a:xfrm>
          <a:prstGeom prst="rect">
            <a:avLst/>
          </a:prstGeom>
          <a:noFill/>
        </p:spPr>
        <p:txBody>
          <a:bodyPr wrap="square" rtlCol="0">
            <a:spAutoFit/>
          </a:bodyPr>
          <a:lstStyle/>
          <a:p>
            <a:pPr marL="285750" indent="-285750">
              <a:buFont typeface="Arial" panose="020B0604020202020204" pitchFamily="34" charset="0"/>
              <a:buChar char="•"/>
            </a:pPr>
            <a:r>
              <a:rPr lang="en-GB"/>
              <a:t>This allows them to make </a:t>
            </a:r>
            <a:r>
              <a:rPr lang="en-GB" b="1"/>
              <a:t>predictions</a:t>
            </a:r>
            <a:r>
              <a:rPr lang="en-GB"/>
              <a:t> for </a:t>
            </a:r>
            <a:r>
              <a:rPr lang="en-GB" b="1"/>
              <a:t>new</a:t>
            </a:r>
            <a:r>
              <a:rPr lang="en-GB"/>
              <a:t> data points. E.g. </a:t>
            </a:r>
          </a:p>
        </p:txBody>
      </p:sp>
      <p:grpSp>
        <p:nvGrpSpPr>
          <p:cNvPr id="26" name="Group 25">
            <a:extLst>
              <a:ext uri="{FF2B5EF4-FFF2-40B4-BE49-F238E27FC236}">
                <a16:creationId xmlns:a16="http://schemas.microsoft.com/office/drawing/2014/main" id="{D47CD451-7F55-B05E-6F47-B4321CF4A207}"/>
              </a:ext>
            </a:extLst>
          </p:cNvPr>
          <p:cNvGrpSpPr/>
          <p:nvPr/>
        </p:nvGrpSpPr>
        <p:grpSpPr>
          <a:xfrm>
            <a:off x="6267447" y="1094646"/>
            <a:ext cx="2109136" cy="880376"/>
            <a:chOff x="2474099" y="981452"/>
            <a:chExt cx="2109136" cy="880376"/>
          </a:xfrm>
        </p:grpSpPr>
        <p:sp>
          <p:nvSpPr>
            <p:cNvPr id="15" name="Isosceles Triangle 14">
              <a:extLst>
                <a:ext uri="{FF2B5EF4-FFF2-40B4-BE49-F238E27FC236}">
                  <a16:creationId xmlns:a16="http://schemas.microsoft.com/office/drawing/2014/main" id="{D4A71D77-2DF6-7C13-BCB8-8601CE5C8336}"/>
                </a:ext>
              </a:extLst>
            </p:cNvPr>
            <p:cNvSpPr/>
            <p:nvPr/>
          </p:nvSpPr>
          <p:spPr>
            <a:xfrm>
              <a:off x="2474099" y="1711605"/>
              <a:ext cx="184666" cy="150223"/>
            </a:xfrm>
            <a:prstGeom prst="triangl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0053AB53-F07A-1DB7-7A65-DE7E490DA951}"/>
                </a:ext>
              </a:extLst>
            </p:cNvPr>
            <p:cNvSpPr txBox="1"/>
            <p:nvPr/>
          </p:nvSpPr>
          <p:spPr>
            <a:xfrm>
              <a:off x="3101165" y="981452"/>
              <a:ext cx="1482070" cy="523220"/>
            </a:xfrm>
            <a:prstGeom prst="rect">
              <a:avLst/>
            </a:prstGeom>
            <a:noFill/>
          </p:spPr>
          <p:txBody>
            <a:bodyPr wrap="square" rtlCol="0">
              <a:spAutoFit/>
            </a:bodyPr>
            <a:lstStyle/>
            <a:p>
              <a:r>
                <a:rPr lang="en-GB" sz="1400"/>
                <a:t>This value is in the benign group</a:t>
              </a:r>
            </a:p>
          </p:txBody>
        </p:sp>
        <p:cxnSp>
          <p:nvCxnSpPr>
            <p:cNvPr id="19" name="Straight Arrow Connector 18">
              <a:extLst>
                <a:ext uri="{FF2B5EF4-FFF2-40B4-BE49-F238E27FC236}">
                  <a16:creationId xmlns:a16="http://schemas.microsoft.com/office/drawing/2014/main" id="{43D64A5F-215D-0277-BB34-350F86DC9620}"/>
                </a:ext>
              </a:extLst>
            </p:cNvPr>
            <p:cNvCxnSpPr>
              <a:cxnSpLocks/>
              <a:stCxn id="17" idx="1"/>
            </p:cNvCxnSpPr>
            <p:nvPr/>
          </p:nvCxnSpPr>
          <p:spPr>
            <a:xfrm flipH="1">
              <a:off x="2709893" y="1243062"/>
              <a:ext cx="391272" cy="4872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Oval 38">
            <a:extLst>
              <a:ext uri="{FF2B5EF4-FFF2-40B4-BE49-F238E27FC236}">
                <a16:creationId xmlns:a16="http://schemas.microsoft.com/office/drawing/2014/main" id="{4145FDFC-C7CA-D00C-9B3E-78024645BC95}"/>
              </a:ext>
            </a:extLst>
          </p:cNvPr>
          <p:cNvSpPr/>
          <p:nvPr/>
        </p:nvSpPr>
        <p:spPr>
          <a:xfrm>
            <a:off x="-389435" y="1281316"/>
            <a:ext cx="4611772" cy="4431875"/>
          </a:xfrm>
          <a:prstGeom prst="ellipse">
            <a:avLst/>
          </a:prstGeom>
          <a:solidFill>
            <a:schemeClr val="bg1"/>
          </a:solid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2" descr="Small Cell Lung Cancer: February 2015">
            <a:extLst>
              <a:ext uri="{FF2B5EF4-FFF2-40B4-BE49-F238E27FC236}">
                <a16:creationId xmlns:a16="http://schemas.microsoft.com/office/drawing/2014/main" id="{B1557409-297D-60BF-E9B6-2C3190545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388" y="2947980"/>
            <a:ext cx="2383138" cy="2171974"/>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33965DA3-B1FC-028A-8B51-AB49D5685A05}"/>
              </a:ext>
            </a:extLst>
          </p:cNvPr>
          <p:cNvSpPr txBox="1"/>
          <p:nvPr/>
        </p:nvSpPr>
        <p:spPr>
          <a:xfrm>
            <a:off x="310158" y="2024650"/>
            <a:ext cx="3137598" cy="923330"/>
          </a:xfrm>
          <a:prstGeom prst="rect">
            <a:avLst/>
          </a:prstGeom>
          <a:noFill/>
        </p:spPr>
        <p:txBody>
          <a:bodyPr wrap="square">
            <a:spAutoFit/>
          </a:bodyPr>
          <a:lstStyle/>
          <a:p>
            <a:r>
              <a:rPr lang="en-GB" sz="1800"/>
              <a:t>Based on past data, can I tell if someone has lung cancer from an X-ray of their chest?</a:t>
            </a:r>
          </a:p>
        </p:txBody>
      </p:sp>
      <p:sp>
        <p:nvSpPr>
          <p:cNvPr id="62" name="TextBox 61">
            <a:extLst>
              <a:ext uri="{FF2B5EF4-FFF2-40B4-BE49-F238E27FC236}">
                <a16:creationId xmlns:a16="http://schemas.microsoft.com/office/drawing/2014/main" id="{185C45FA-3B85-DD0A-7B56-7B3786FD0360}"/>
              </a:ext>
            </a:extLst>
          </p:cNvPr>
          <p:cNvSpPr txBox="1"/>
          <p:nvPr/>
        </p:nvSpPr>
        <p:spPr>
          <a:xfrm>
            <a:off x="8516267" y="1477629"/>
            <a:ext cx="6296890" cy="461665"/>
          </a:xfrm>
          <a:prstGeom prst="rect">
            <a:avLst/>
          </a:prstGeom>
          <a:noFill/>
        </p:spPr>
        <p:txBody>
          <a:bodyPr wrap="square">
            <a:spAutoFit/>
          </a:bodyPr>
          <a:lstStyle/>
          <a:p>
            <a:r>
              <a:rPr lang="en-GB" sz="2400" b="1"/>
              <a:t>Classification Algorithm</a:t>
            </a:r>
          </a:p>
        </p:txBody>
      </p:sp>
      <p:sp>
        <p:nvSpPr>
          <p:cNvPr id="101" name="Isosceles Triangle 100">
            <a:extLst>
              <a:ext uri="{FF2B5EF4-FFF2-40B4-BE49-F238E27FC236}">
                <a16:creationId xmlns:a16="http://schemas.microsoft.com/office/drawing/2014/main" id="{37912EF8-F193-716C-B624-063D20688CF9}"/>
              </a:ext>
            </a:extLst>
          </p:cNvPr>
          <p:cNvSpPr/>
          <p:nvPr/>
        </p:nvSpPr>
        <p:spPr>
          <a:xfrm>
            <a:off x="9961463" y="6061524"/>
            <a:ext cx="184666" cy="150223"/>
          </a:xfrm>
          <a:prstGeom prst="triangle">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54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fade">
                                      <p:cBhvr>
                                        <p:cTn id="20" dur="500"/>
                                        <p:tgtEl>
                                          <p:spTgt spid="9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1"/>
                                        </p:tgtEl>
                                        <p:attrNameLst>
                                          <p:attrName>style.visibility</p:attrName>
                                        </p:attrNameLst>
                                      </p:cBhvr>
                                      <p:to>
                                        <p:strVal val="visible"/>
                                      </p:to>
                                    </p:set>
                                    <p:animEffect transition="in" filter="fade">
                                      <p:cBhvr>
                                        <p:cTn id="31"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P spid="62" grpId="0"/>
      <p:bldP spid="10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7c354b2-85b0-47f5-b222-07b48d774ee3}" enabled="0" method="" siteId="{37c354b2-85b0-47f5-b222-07b48d774ee3}" removed="1"/>
</clbl:labelList>
</file>

<file path=docProps/app.xml><?xml version="1.0" encoding="utf-8"?>
<Properties xmlns="http://schemas.openxmlformats.org/officeDocument/2006/extended-properties" xmlns:vt="http://schemas.openxmlformats.org/officeDocument/2006/docPropsVTypes">
  <TotalTime>0</TotalTime>
  <Words>3809</Words>
  <Application>Microsoft Office PowerPoint</Application>
  <PresentationFormat>Widescreen</PresentationFormat>
  <Paragraphs>438</Paragraphs>
  <Slides>33</Slides>
  <Notes>19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Cambria Math</vt:lpstr>
      <vt:lpstr>Office Theme</vt:lpstr>
      <vt:lpstr>Artificial Intelligence Training</vt:lpstr>
      <vt:lpstr>Today we will learn:</vt:lpstr>
      <vt:lpstr>What should I be doing? </vt:lpstr>
      <vt:lpstr>Part 1  A Brief Introduction to Predictive Models </vt:lpstr>
      <vt:lpstr>What is Machine Learning?</vt:lpstr>
      <vt:lpstr>What Problems can Machine Learning Solve?</vt:lpstr>
      <vt:lpstr>What should I be doing? </vt:lpstr>
      <vt:lpstr>Part 2  Types of Predictive Models </vt:lpstr>
      <vt:lpstr>Different Problems need Different Algorithms</vt:lpstr>
      <vt:lpstr>Different Problems need Different Algorithms</vt:lpstr>
      <vt:lpstr>Different Problems need Different Algorithms</vt:lpstr>
      <vt:lpstr>How do Classification Algorithms work?</vt:lpstr>
      <vt:lpstr>How do Regression Algorithms work?</vt:lpstr>
      <vt:lpstr>How do we know if our fit is a ‘good guess’?</vt:lpstr>
      <vt:lpstr>First, what is a loss function?</vt:lpstr>
      <vt:lpstr>PowerPoint Presentation</vt:lpstr>
      <vt:lpstr>PowerPoint Presentation</vt:lpstr>
      <vt:lpstr>PowerPoint Presentation</vt:lpstr>
      <vt:lpstr>PowerPoint Presentation</vt:lpstr>
      <vt:lpstr>PowerPoint Presentation</vt:lpstr>
      <vt:lpstr>What should I be doing? </vt:lpstr>
      <vt:lpstr>Part 3  Testing of Predictive Models </vt:lpstr>
      <vt:lpstr>PowerPoint Presentation</vt:lpstr>
      <vt:lpstr>Precision and Recall</vt:lpstr>
      <vt:lpstr>Precision and Recall</vt:lpstr>
      <vt:lpstr>What should I be doing? </vt:lpstr>
      <vt:lpstr>Part 4  Assurance for AI Models</vt:lpstr>
      <vt:lpstr>Interrogating Training Data</vt:lpstr>
      <vt:lpstr>Interrogating Tests</vt:lpstr>
      <vt:lpstr>Distribution/Concept Drift </vt:lpstr>
      <vt:lpstr>COVID19 Example</vt:lpstr>
      <vt:lpstr>PowerPoint Presentation</vt:lpstr>
      <vt:lpstr>What should I be doing?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dc:title>
  <dc:creator>POULETT, William (NHS ENGLAND - X26)</dc:creator>
  <cp:lastModifiedBy>POULETT, William (NHS ENGLAND - X26)</cp:lastModifiedBy>
  <cp:revision>1</cp:revision>
  <dcterms:created xsi:type="dcterms:W3CDTF">2023-07-31T12:33:33Z</dcterms:created>
  <dcterms:modified xsi:type="dcterms:W3CDTF">2023-10-09T12:38:31Z</dcterms:modified>
</cp:coreProperties>
</file>